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088D50-C502-4C4E-4C4D-F8CA8A3E6E3F}" v="3" dt="2026-06-08T06:07:28.198"/>
    <p1510:client id="{CEFA39D7-0BAF-F577-EDE9-A5021BC77D06}" v="1" dt="2026-06-09T13:50:34.7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CDA4AE-9AC6-3F11-4689-14301A301A4C}"/>
              </a:ext>
            </a:extLst>
          </p:cNvPr>
          <p:cNvSpPr txBox="1"/>
          <p:nvPr/>
        </p:nvSpPr>
        <p:spPr>
          <a:xfrm>
            <a:off x="222699" y="310045"/>
            <a:ext cx="6306186" cy="369332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Dreaming Outloud Pro"/>
                <a:cs typeface="Dreaming Outloud Pro"/>
              </a:rPr>
              <a:t>Science Y1 Seasonal </a:t>
            </a:r>
            <a:r>
              <a:rPr lang="en-US" dirty="0">
                <a:solidFill>
                  <a:schemeClr val="bg1"/>
                </a:solidFill>
                <a:latin typeface="Dreaming Outloud Pro"/>
                <a:cs typeface="Dreaming Outloud Pro"/>
              </a:rPr>
              <a:t>Change 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0C1078-0EF5-CD89-517D-692A06EDA9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800418"/>
              </p:ext>
            </p:extLst>
          </p:nvPr>
        </p:nvGraphicFramePr>
        <p:xfrm>
          <a:off x="393615" y="976375"/>
          <a:ext cx="3330592" cy="3376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198">
                  <a:extLst>
                    <a:ext uri="{9D8B030D-6E8A-4147-A177-3AD203B41FA5}">
                      <a16:colId xmlns:a16="http://schemas.microsoft.com/office/drawing/2014/main" val="3532692990"/>
                    </a:ext>
                  </a:extLst>
                </a:gridCol>
                <a:gridCol w="550015">
                  <a:extLst>
                    <a:ext uri="{9D8B030D-6E8A-4147-A177-3AD203B41FA5}">
                      <a16:colId xmlns:a16="http://schemas.microsoft.com/office/drawing/2014/main" val="661733514"/>
                    </a:ext>
                  </a:extLst>
                </a:gridCol>
                <a:gridCol w="560181">
                  <a:extLst>
                    <a:ext uri="{9D8B030D-6E8A-4147-A177-3AD203B41FA5}">
                      <a16:colId xmlns:a16="http://schemas.microsoft.com/office/drawing/2014/main" val="271954287"/>
                    </a:ext>
                  </a:extLst>
                </a:gridCol>
                <a:gridCol w="1110198">
                  <a:extLst>
                    <a:ext uri="{9D8B030D-6E8A-4147-A177-3AD203B41FA5}">
                      <a16:colId xmlns:a16="http://schemas.microsoft.com/office/drawing/2014/main" val="2614243209"/>
                    </a:ext>
                  </a:extLst>
                </a:gridCol>
              </a:tblGrid>
              <a:tr h="62475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FF0000"/>
                          </a:solidFill>
                          <a:latin typeface="Dreaming Outloud Pro"/>
                        </a:rPr>
                        <a:t>Significant</a:t>
                      </a:r>
                    </a:p>
                    <a:p>
                      <a:pPr algn="ctr"/>
                      <a:r>
                        <a:rPr lang="en-US" sz="1600" dirty="0">
                          <a:solidFill>
                            <a:srgbClr val="FF0000"/>
                          </a:solidFill>
                          <a:latin typeface="Dreaming Outloud Pro"/>
                        </a:rPr>
                        <a:t>Scientist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Liam Dutton is a Welsh meteorologist, broadcaster, and author best known as the weather presenter for Channel 4 News. He previously worked for the BBC and is respected for making complex weather information easy to understand.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2527150"/>
                  </a:ext>
                </a:extLst>
              </a:tr>
              <a:tr h="1412527">
                <a:tc gridSpan="2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Liam Dutton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6161209"/>
                  </a:ext>
                </a:extLst>
              </a:tr>
              <a:tr h="690517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5867904"/>
                  </a:ext>
                </a:extLst>
              </a:tr>
              <a:tr h="40005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Physics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Chemistry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Biology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631349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92A6B82-7DFE-556C-F200-DCCCE6EAE1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820053"/>
              </p:ext>
            </p:extLst>
          </p:nvPr>
        </p:nvGraphicFramePr>
        <p:xfrm>
          <a:off x="6810962" y="94074"/>
          <a:ext cx="4925818" cy="693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2909">
                  <a:extLst>
                    <a:ext uri="{9D8B030D-6E8A-4147-A177-3AD203B41FA5}">
                      <a16:colId xmlns:a16="http://schemas.microsoft.com/office/drawing/2014/main" val="3867154949"/>
                    </a:ext>
                  </a:extLst>
                </a:gridCol>
                <a:gridCol w="2462909">
                  <a:extLst>
                    <a:ext uri="{9D8B030D-6E8A-4147-A177-3AD203B41FA5}">
                      <a16:colId xmlns:a16="http://schemas.microsoft.com/office/drawing/2014/main" val="497071025"/>
                    </a:ext>
                  </a:extLst>
                </a:gridCol>
              </a:tblGrid>
              <a:tr h="693323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Dreaming Outloud Pro"/>
                        </a:rPr>
                        <a:t>KS1 Autumn 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Dreaming Outloud Pro"/>
                        </a:rPr>
                        <a:t>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260687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39661FE-3274-5F95-C90B-906247EC64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652453"/>
              </p:ext>
            </p:extLst>
          </p:nvPr>
        </p:nvGraphicFramePr>
        <p:xfrm>
          <a:off x="3922888" y="874888"/>
          <a:ext cx="7887966" cy="1741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9680">
                  <a:extLst>
                    <a:ext uri="{9D8B030D-6E8A-4147-A177-3AD203B41FA5}">
                      <a16:colId xmlns:a16="http://schemas.microsoft.com/office/drawing/2014/main" val="3625093661"/>
                    </a:ext>
                  </a:extLst>
                </a:gridCol>
                <a:gridCol w="2894472">
                  <a:extLst>
                    <a:ext uri="{9D8B030D-6E8A-4147-A177-3AD203B41FA5}">
                      <a16:colId xmlns:a16="http://schemas.microsoft.com/office/drawing/2014/main" val="3855187232"/>
                    </a:ext>
                  </a:extLst>
                </a:gridCol>
                <a:gridCol w="931797">
                  <a:extLst>
                    <a:ext uri="{9D8B030D-6E8A-4147-A177-3AD203B41FA5}">
                      <a16:colId xmlns:a16="http://schemas.microsoft.com/office/drawing/2014/main" val="1078892295"/>
                    </a:ext>
                  </a:extLst>
                </a:gridCol>
                <a:gridCol w="2812017">
                  <a:extLst>
                    <a:ext uri="{9D8B030D-6E8A-4147-A177-3AD203B41FA5}">
                      <a16:colId xmlns:a16="http://schemas.microsoft.com/office/drawing/2014/main" val="4117713449"/>
                    </a:ext>
                  </a:extLst>
                </a:gridCol>
              </a:tblGrid>
              <a:tr h="3666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Dreaming Outloud Pro" panose="03050502040302030504" pitchFamily="66" charset="0"/>
                          <a:ea typeface="Calibri" panose="020F0502020204030204" pitchFamily="34" charset="0"/>
                          <a:cs typeface="Dreaming Outloud Pro" panose="03050502040302030504" pitchFamily="66" charset="0"/>
                        </a:rPr>
                        <a:t>seasons</a:t>
                      </a:r>
                      <a:endParaRPr lang="en-GB" sz="1600" b="1" dirty="0">
                        <a:effectLst/>
                        <a:latin typeface="Dreaming Outloud Pro" panose="03050502040302030504" pitchFamily="66" charset="0"/>
                        <a:ea typeface="Calibri" panose="020F0502020204030204" pitchFamily="34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Four different times during the year with different types of weather: spring, summer, autumn and winter</a:t>
                      </a:r>
                      <a:r>
                        <a:rPr lang="en-GB" sz="1200" b="0">
                          <a:solidFill>
                            <a:srgbClr val="22222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200" b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Dreaming Outloud Pro" panose="03050502040302030504" pitchFamily="66" charset="0"/>
                          <a:ea typeface="Calibri" panose="020F0502020204030204" pitchFamily="34" charset="0"/>
                          <a:cs typeface="Dreaming Outloud Pro" panose="03050502040302030504" pitchFamily="66" charset="0"/>
                        </a:rPr>
                        <a:t>day</a:t>
                      </a:r>
                      <a:endParaRPr lang="en-GB" sz="1600" dirty="0">
                        <a:effectLst/>
                        <a:latin typeface="Dreaming Outloud Pro" panose="03050502040302030504" pitchFamily="66" charset="0"/>
                        <a:ea typeface="Calibri" panose="020F0502020204030204" pitchFamily="34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are 7 days in a week.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317509"/>
                  </a:ext>
                </a:extLst>
              </a:tr>
              <a:tr h="5314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Dreaming Outloud Pro" panose="03050502040302030504" pitchFamily="66" charset="0"/>
                          <a:ea typeface="Calibri" panose="020F0502020204030204" pitchFamily="34" charset="0"/>
                          <a:cs typeface="Dreaming Outloud Pro" panose="03050502040302030504" pitchFamily="66" charset="0"/>
                        </a:rPr>
                        <a:t>weather</a:t>
                      </a:r>
                      <a:endParaRPr lang="en-GB" sz="1600" b="1" dirty="0">
                        <a:effectLst/>
                        <a:latin typeface="Dreaming Outloud Pro" panose="03050502040302030504" pitchFamily="66" charset="0"/>
                        <a:ea typeface="Calibri" panose="020F0502020204030204" pitchFamily="34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Weather </a:t>
                      </a:r>
                      <a:r>
                        <a:rPr lang="en-GB" sz="12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 what the sky and the air outside are like: such as cold, cloudy, wet, snowy, hot, sunny and which way the wind blows and how strong it is.</a:t>
                      </a:r>
                      <a:endParaRPr lang="en-GB" sz="12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Dreaming Outloud Pro" panose="03050502040302030504" pitchFamily="66" charset="0"/>
                          <a:ea typeface="Calibri" panose="020F0502020204030204" pitchFamily="34" charset="0"/>
                          <a:cs typeface="Dreaming Outloud Pro" panose="03050502040302030504" pitchFamily="66" charset="0"/>
                        </a:rPr>
                        <a:t>month</a:t>
                      </a:r>
                      <a:endParaRPr lang="en-GB" sz="1600" b="1" dirty="0">
                        <a:effectLst/>
                        <a:latin typeface="Dreaming Outloud Pro" panose="03050502040302030504" pitchFamily="66" charset="0"/>
                        <a:ea typeface="Calibri" panose="020F0502020204030204" pitchFamily="34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are 12 months in a year.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594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Dreaming Outloud Pro" panose="03050502040302030504" pitchFamily="66" charset="0"/>
                          <a:ea typeface="Calibri" panose="020F0502020204030204" pitchFamily="34" charset="0"/>
                          <a:cs typeface="Dreaming Outloud Pro" panose="03050502040302030504" pitchFamily="66" charset="0"/>
                        </a:rPr>
                        <a:t>daylight</a:t>
                      </a:r>
                      <a:endParaRPr lang="en-GB" sz="1600" b="1" dirty="0">
                        <a:effectLst/>
                        <a:latin typeface="Dreaming Outloud Pro" panose="03050502040302030504" pitchFamily="66" charset="0"/>
                        <a:ea typeface="Calibri" panose="020F0502020204030204" pitchFamily="34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amount of light during the day, which changes with the seasons.</a:t>
                      </a:r>
                      <a:endParaRPr lang="en-GB" sz="12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dirty="0">
                        <a:effectLst/>
                        <a:latin typeface="Dreaming Outloud Pro"/>
                        <a:ea typeface="Calibri" panose="020F0502020204030204" pitchFamily="34" charset="0"/>
                        <a:cs typeface="Dreaming Outloud Pro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7987840"/>
                  </a:ext>
                </a:extLst>
              </a:tr>
            </a:tbl>
          </a:graphicData>
        </a:graphic>
      </p:graphicFrame>
      <p:pic>
        <p:nvPicPr>
          <p:cNvPr id="4" name="Picture 3" descr="A black and white icon of a plant in a vase&#10;&#10;AI-generated content may be incorrect.">
            <a:extLst>
              <a:ext uri="{FF2B5EF4-FFF2-40B4-BE49-F238E27FC236}">
                <a16:creationId xmlns:a16="http://schemas.microsoft.com/office/drawing/2014/main" id="{52882B02-D897-2FDB-8169-39507BB41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5938" y="3364639"/>
            <a:ext cx="567167" cy="547547"/>
          </a:xfrm>
          <a:prstGeom prst="rect">
            <a:avLst/>
          </a:prstGeom>
        </p:spPr>
      </p:pic>
      <p:pic>
        <p:nvPicPr>
          <p:cNvPr id="10" name="Picture 9" descr="A black and white symbol with a magnet and a flower&#10;&#10;AI-generated content may be incorrect.">
            <a:extLst>
              <a:ext uri="{FF2B5EF4-FFF2-40B4-BE49-F238E27FC236}">
                <a16:creationId xmlns:a16="http://schemas.microsoft.com/office/drawing/2014/main" id="{13F1F600-8F89-915C-93D5-303D7E1443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149" y="3355286"/>
            <a:ext cx="696410" cy="489826"/>
          </a:xfrm>
          <a:prstGeom prst="rect">
            <a:avLst/>
          </a:prstGeom>
        </p:spPr>
      </p:pic>
      <p:pic>
        <p:nvPicPr>
          <p:cNvPr id="11" name="Picture 10" descr="A black and white icon of a beaker and a beaker&#10;&#10;AI-generated content may be incorrect.">
            <a:extLst>
              <a:ext uri="{FF2B5EF4-FFF2-40B4-BE49-F238E27FC236}">
                <a16:creationId xmlns:a16="http://schemas.microsoft.com/office/drawing/2014/main" id="{717595A2-D86D-55C2-E5C9-672FC8931B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6994" y="3355286"/>
            <a:ext cx="562375" cy="556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0796" y="143157"/>
            <a:ext cx="626872" cy="596539"/>
          </a:xfrm>
          <a:prstGeom prst="rect">
            <a:avLst/>
          </a:prstGeom>
        </p:spPr>
      </p:pic>
      <p:sp>
        <p:nvSpPr>
          <p:cNvPr id="26" name="Text Box 4"/>
          <p:cNvSpPr txBox="1"/>
          <p:nvPr/>
        </p:nvSpPr>
        <p:spPr>
          <a:xfrm>
            <a:off x="3922888" y="2919449"/>
            <a:ext cx="4402486" cy="3736386"/>
          </a:xfrm>
          <a:prstGeom prst="rect">
            <a:avLst/>
          </a:prstGeom>
          <a:solidFill>
            <a:schemeClr val="lt1"/>
          </a:solidFill>
          <a:ln w="190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Key Knowledge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weather changes throughout the year. It is hotter in summer and colder in winter.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four seasons in the year – spring, summer, autumn and winter.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7 days in a week.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12 months in a year.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Daylight hours change throughout the year: there is more light during the day in summer and less in winter.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autumn, the leaves on trees turn red, yellow, orange and brown because they lose their green colour.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winter, some trees lose their leaves completely.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need to wear a coat when it is cold, raining or snowing.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need to wear a hat, sunglasses and sun cream when it is hot or sunny</a:t>
            </a: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7280C8-63A6-71D0-88EA-B328C10DA5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4055" y="3027469"/>
            <a:ext cx="3188484" cy="34590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AA3C60D-D030-3B5A-D1EC-3C42A33B19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615" y="4485031"/>
            <a:ext cx="2842458" cy="21305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027AD00-075B-E3D9-2092-A9F34283F6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4283" y="1734211"/>
            <a:ext cx="1084982" cy="111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572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247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Gaines</dc:creator>
  <cp:lastModifiedBy>Microsoft account</cp:lastModifiedBy>
  <cp:revision>220</cp:revision>
  <dcterms:created xsi:type="dcterms:W3CDTF">2025-12-18T18:51:28Z</dcterms:created>
  <dcterms:modified xsi:type="dcterms:W3CDTF">2026-10-02T09:00:47Z</dcterms:modified>
</cp:coreProperties>
</file>