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97" r:id="rId2"/>
    <p:sldId id="312" r:id="rId3"/>
    <p:sldId id="310" r:id="rId4"/>
    <p:sldId id="298" r:id="rId5"/>
    <p:sldId id="308" r:id="rId6"/>
    <p:sldId id="311" r:id="rId7"/>
    <p:sldId id="300" r:id="rId8"/>
    <p:sldId id="301" r:id="rId9"/>
    <p:sldId id="302" r:id="rId10"/>
    <p:sldId id="303" r:id="rId11"/>
    <p:sldId id="305" r:id="rId12"/>
    <p:sldId id="315" r:id="rId13"/>
    <p:sldId id="313" r:id="rId14"/>
    <p:sldId id="316" r:id="rId15"/>
    <p:sldId id="306" r:id="rId16"/>
    <p:sldId id="30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CBEAF0-AAB0-E461-5ADD-2A96488B132A}" v="33" dt="2026-09-02T14:51:33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29D19F1-D53A-46F9-8854-DC49E6239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371A7F-EEC7-4B53-BD0A-0FD753B85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548640"/>
            <a:ext cx="12188952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209" y="685800"/>
            <a:ext cx="11471565" cy="1739347"/>
          </a:xfrm>
        </p:spPr>
        <p:txBody>
          <a:bodyPr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Welcome to the Buttercups Class</a:t>
            </a:r>
            <a:endParaRPr lang="en-US"/>
          </a:p>
        </p:txBody>
      </p:sp>
      <p:pic>
        <p:nvPicPr>
          <p:cNvPr id="5" name="Picture 4" descr="Images Gratuites : Renoncules, fleur, plante à fleurs, Renoncule, jaune ...">
            <a:extLst>
              <a:ext uri="{FF2B5EF4-FFF2-40B4-BE49-F238E27FC236}">
                <a16:creationId xmlns:a16="http://schemas.microsoft.com/office/drawing/2014/main" id="{B12A6D39-9805-BD72-1AF2-2452F23BD1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950" r="8524" b="1"/>
          <a:stretch>
            <a:fillRect/>
          </a:stretch>
        </p:blipFill>
        <p:spPr>
          <a:xfrm>
            <a:off x="1513284" y="3180141"/>
            <a:ext cx="2943389" cy="2922863"/>
          </a:xfrm>
          <a:prstGeom prst="rect">
            <a:avLst/>
          </a:prstGeom>
        </p:spPr>
      </p:pic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55" r="-1" b="-1"/>
          <a:stretch>
            <a:fillRect/>
          </a:stretch>
        </p:blipFill>
        <p:spPr>
          <a:xfrm>
            <a:off x="4618988" y="3180141"/>
            <a:ext cx="2954023" cy="29228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4384B3-64ED-50D0-7CF2-6B0B28EE61E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741" r="9732" b="-2"/>
          <a:stretch>
            <a:fillRect/>
          </a:stretch>
        </p:blipFill>
        <p:spPr>
          <a:xfrm>
            <a:off x="7724693" y="3180141"/>
            <a:ext cx="2954023" cy="29228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4770E4-2ACF-ED9D-E8E9-C33E57028E9E}"/>
              </a:ext>
            </a:extLst>
          </p:cNvPr>
          <p:cNvSpPr txBox="1"/>
          <p:nvPr/>
        </p:nvSpPr>
        <p:spPr>
          <a:xfrm>
            <a:off x="1524000" y="6064250"/>
            <a:ext cx="91440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EA67E-7642-FECF-AF53-4837053C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WDPS 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7417C-B2A4-1B2F-FE67-36C290E18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789" y="2011680"/>
            <a:ext cx="805434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9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A020-1B81-A2AC-EF00-EDF1ACC5C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/>
              <a:t>Care for the school environment</a:t>
            </a:r>
          </a:p>
        </p:txBody>
      </p:sp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603504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/>
              <a:t>Smart uniform sets the tone for a day of learning.</a:t>
            </a:r>
          </a:p>
          <a:p>
            <a:endParaRPr lang="en-US" sz="3200"/>
          </a:p>
          <a:p>
            <a:r>
              <a:rPr lang="en-US" sz="3200" dirty="0"/>
              <a:t>Remember school shoes, stud earrings (if pierced)and smart hairstyles.</a:t>
            </a:r>
          </a:p>
          <a:p>
            <a:r>
              <a:rPr lang="en-US" sz="3200" dirty="0"/>
              <a:t>No </a:t>
            </a:r>
            <a:r>
              <a:rPr lang="en-US" sz="3200" dirty="0" err="1"/>
              <a:t>squishies</a:t>
            </a:r>
            <a:r>
              <a:rPr lang="en-US" sz="3200" dirty="0"/>
              <a:t>  - health and safety</a:t>
            </a:r>
          </a:p>
        </p:txBody>
      </p:sp>
      <p:pic>
        <p:nvPicPr>
          <p:cNvPr id="5" name="Picture 4" descr="A group of children in clothing&#10;&#10;AI-generated content may be incorrect.">
            <a:extLst>
              <a:ext uri="{FF2B5EF4-FFF2-40B4-BE49-F238E27FC236}">
                <a16:creationId xmlns:a16="http://schemas.microsoft.com/office/drawing/2014/main" id="{FC51D268-9C4F-0227-15EB-0C96A2365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0216" y="2372264"/>
            <a:ext cx="2486927" cy="347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 is part of the National Curriculum.</a:t>
            </a:r>
          </a:p>
          <a:p>
            <a:r>
              <a:rPr lang="en-GB" dirty="0"/>
              <a:t>Our PE days are Tuesday and Friday</a:t>
            </a:r>
          </a:p>
          <a:p>
            <a:r>
              <a:rPr lang="en-GB" dirty="0"/>
              <a:t>Children are to come in their PE tops or school T-shirt for the day.</a:t>
            </a:r>
          </a:p>
          <a:p>
            <a:r>
              <a:rPr lang="en-GB" dirty="0"/>
              <a:t>Children can wear black tracksuit bottoms and school jumpers if it is cold. (Shorts).</a:t>
            </a:r>
          </a:p>
          <a:p>
            <a:r>
              <a:rPr lang="en-GB" dirty="0"/>
              <a:t>Other clothing is </a:t>
            </a:r>
            <a:r>
              <a:rPr lang="en-GB" b="1" dirty="0"/>
              <a:t>not</a:t>
            </a:r>
            <a:r>
              <a:rPr lang="en-GB" dirty="0"/>
              <a:t> allowed.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9" y="4114799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097" y="3917314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RWInc</a:t>
            </a:r>
            <a:r>
              <a:rPr lang="en-GB"/>
              <a:t>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fontAlgn="t">
              <a:buNone/>
            </a:pPr>
            <a:r>
              <a:rPr lang="en-GB" b="1"/>
              <a:t>Reading</a:t>
            </a:r>
            <a:endParaRPr lang="en-GB"/>
          </a:p>
          <a:p>
            <a:pPr fontAlgn="t"/>
            <a:r>
              <a:rPr lang="en-GB"/>
              <a:t>When using RWI to read the children will:</a:t>
            </a:r>
          </a:p>
          <a:p>
            <a:pPr lvl="0" fontAlgn="t"/>
            <a:r>
              <a:rPr lang="en-GB"/>
              <a:t>Learn 44 sounds and the corresponding letter/letter groups using simple prompts</a:t>
            </a:r>
          </a:p>
          <a:p>
            <a:pPr lvl="0" fontAlgn="t"/>
            <a:r>
              <a:rPr lang="en-GB"/>
              <a:t>Learn to read words using sound blending (Fred talk)</a:t>
            </a:r>
          </a:p>
          <a:p>
            <a:pPr lvl="0" fontAlgn="t"/>
            <a:r>
              <a:rPr lang="en-GB"/>
              <a:t>Read lively stories featuring words they have learnt to sound out</a:t>
            </a:r>
          </a:p>
          <a:p>
            <a:pPr lvl="0" fontAlgn="t"/>
            <a:r>
              <a:rPr lang="en-GB"/>
              <a:t>Show that they comprehend the stories by answering 'Find It' and 'Prove It’</a:t>
            </a:r>
          </a:p>
          <a:p>
            <a:r>
              <a:rPr lang="en-GB"/>
              <a:t>Miss Knowles is our phonics leader.</a:t>
            </a:r>
          </a:p>
          <a:p>
            <a:r>
              <a:rPr lang="en-GB"/>
              <a:t>Children </a:t>
            </a:r>
            <a:r>
              <a:rPr lang="en-GB" b="1"/>
              <a:t>will</a:t>
            </a:r>
            <a:r>
              <a:rPr lang="en-GB"/>
              <a:t> read every day in school and </a:t>
            </a:r>
            <a:r>
              <a:rPr lang="en-GB" b="1"/>
              <a:t>we expect </a:t>
            </a:r>
            <a:r>
              <a:rPr lang="en-GB"/>
              <a:t>them to read every day at home.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71" y="1616558"/>
            <a:ext cx="2186987" cy="571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is Accelerated Reader? </a:t>
            </a:r>
            <a:endParaRPr lang="en-GB"/>
          </a:p>
          <a:p>
            <a:r>
              <a:rPr lang="en-GB" u="sng">
                <a:hlinkClick r:id="rId2"/>
              </a:rPr>
              <a:t>Accelerated Reader</a:t>
            </a:r>
            <a:r>
              <a:rPr lang="en-GB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24" y="5069822"/>
            <a:ext cx="2798902" cy="1144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Homework in KS1 consists of:</a:t>
            </a:r>
          </a:p>
          <a:p>
            <a:pPr lvl="1"/>
            <a:r>
              <a:rPr lang="en-GB" dirty="0"/>
              <a:t>Daily reading</a:t>
            </a:r>
          </a:p>
          <a:p>
            <a:pPr lvl="1"/>
            <a:r>
              <a:rPr lang="en-GB" dirty="0"/>
              <a:t>Daily spelling</a:t>
            </a:r>
          </a:p>
          <a:p>
            <a:pPr lvl="1"/>
            <a:r>
              <a:rPr lang="en-GB" dirty="0"/>
              <a:t>Every half term we will  be sending a Personal Development Homework </a:t>
            </a:r>
          </a:p>
          <a:p>
            <a:pPr lvl="1"/>
            <a:r>
              <a:rPr lang="en-GB" dirty="0"/>
              <a:t>It is set on a Friday and ‘collected’ on the next Friday, or before this if the work is already complete.</a:t>
            </a:r>
          </a:p>
          <a:p>
            <a:pPr lvl="1"/>
            <a:r>
              <a:rPr lang="en-GB" dirty="0"/>
              <a:t>This sets good habits for moving on in education and the world of work.</a:t>
            </a:r>
          </a:p>
          <a:p>
            <a:pPr lvl="1"/>
            <a:r>
              <a:rPr lang="en-GB" dirty="0"/>
              <a:t>It is tightly focused on core learning – it helps to build perseverance.</a:t>
            </a:r>
          </a:p>
          <a:p>
            <a:pPr lvl="1"/>
            <a:r>
              <a:rPr lang="en-GB" dirty="0"/>
              <a:t>Teachers will keep a record of children who complete homework.</a:t>
            </a:r>
          </a:p>
        </p:txBody>
      </p:sp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C1DF3-D31A-7FA9-D417-C685EAD0E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7B1D37-EFEC-61D0-A751-F57945166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36" y="399107"/>
            <a:ext cx="11162393" cy="605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61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495A16-F19F-EC41-C1B8-9F92F62E4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294" y="279882"/>
            <a:ext cx="4259812" cy="602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563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339E6A-1EE3-56B4-76EC-4940D2C9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image is a colorful, organized diagram from the PD Homework series, featuring activities for children to engage with nature, including a Wellheing Walk, Wellheing Tree, and an Autumn Mindfulness Challenge.&#10;&#10;AI-generated content may be incorrect.">
            <a:extLst>
              <a:ext uri="{FF2B5EF4-FFF2-40B4-BE49-F238E27FC236}">
                <a16:creationId xmlns:a16="http://schemas.microsoft.com/office/drawing/2014/main" id="{4FFD5C65-999B-D4CF-4B09-FBEE63703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237" y="289579"/>
            <a:ext cx="4968019" cy="627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261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is ready!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/>
          </a:bodyPr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7815" y="603504"/>
            <a:ext cx="6278155" cy="561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14</TotalTime>
  <Words>556</Words>
  <Application>Microsoft Office PowerPoint</Application>
  <PresentationFormat>Widescreen</PresentationFormat>
  <Paragraphs>54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Corbel</vt:lpstr>
      <vt:lpstr>Wingdings</vt:lpstr>
      <vt:lpstr>Banded</vt:lpstr>
      <vt:lpstr>Welcome to the Buttercups Class</vt:lpstr>
      <vt:lpstr>WDPS values</vt:lpstr>
      <vt:lpstr>School rules</vt:lpstr>
      <vt:lpstr>Attendance and punctuality</vt:lpstr>
      <vt:lpstr>PowerPoint Presentation</vt:lpstr>
      <vt:lpstr>Uniform</vt:lpstr>
      <vt:lpstr>PE – Physical education</vt:lpstr>
      <vt:lpstr>#WDPSYearofReading</vt:lpstr>
      <vt:lpstr>RWInc – our method to teach phonics</vt:lpstr>
      <vt:lpstr>Accelerated reader – a love of reading</vt:lpstr>
      <vt:lpstr>homework</vt:lpstr>
      <vt:lpstr>PowerPoint Presentation</vt:lpstr>
      <vt:lpstr>PowerPoint Presentation</vt:lpstr>
      <vt:lpstr>PowerPoint Presentation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Khan, Nazneen</cp:lastModifiedBy>
  <cp:revision>24</cp:revision>
  <dcterms:created xsi:type="dcterms:W3CDTF">2021-09-05T09:47:29Z</dcterms:created>
  <dcterms:modified xsi:type="dcterms:W3CDTF">2026-09-10T06:52:57Z</dcterms:modified>
</cp:coreProperties>
</file>