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0"/>
  </p:notesMasterIdLst>
  <p:sldIdLst>
    <p:sldId id="297" r:id="rId2"/>
    <p:sldId id="296" r:id="rId3"/>
    <p:sldId id="261" r:id="rId4"/>
    <p:sldId id="298" r:id="rId5"/>
    <p:sldId id="308" r:id="rId6"/>
    <p:sldId id="299" r:id="rId7"/>
    <p:sldId id="300" r:id="rId8"/>
    <p:sldId id="301" r:id="rId9"/>
    <p:sldId id="303" r:id="rId10"/>
    <p:sldId id="305" r:id="rId11"/>
    <p:sldId id="310" r:id="rId12"/>
    <p:sldId id="314" r:id="rId13"/>
    <p:sldId id="316" r:id="rId14"/>
    <p:sldId id="317" r:id="rId15"/>
    <p:sldId id="318" r:id="rId16"/>
    <p:sldId id="319" r:id="rId17"/>
    <p:sldId id="307" r:id="rId18"/>
    <p:sldId id="320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C1B95DF-EADC-A0E5-0C45-3E40549A324E}" v="3" dt="2025-08-31T13:11:13.838"/>
    <p1510:client id="{27BB6E91-5E5C-793C-F7D4-6D1227D2F037}" v="66" dt="2025-09-02T05:42:52.830"/>
    <p1510:client id="{3D8A00B7-C357-166C-22FC-7064B206BC36}" v="29" dt="2025-08-31T11:12:24.54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80" autoAdjust="0"/>
    <p:restoredTop sz="94660"/>
  </p:normalViewPr>
  <p:slideViewPr>
    <p:cSldViewPr snapToGrid="0">
      <p:cViewPr varScale="1">
        <p:scale>
          <a:sx n="98" d="100"/>
          <a:sy n="98" d="100"/>
        </p:scale>
        <p:origin x="108" y="2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17927F-912E-4688-B26A-5F45446B7A49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0FE663-1C3C-45C6-878D-C6342FB132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67325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59" y="2166364"/>
            <a:ext cx="11471565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96250"/>
            <a:ext cx="9144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0010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91048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191" y="2208879"/>
            <a:ext cx="10515600" cy="16764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15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3191" y="4010334"/>
            <a:ext cx="10515600" cy="1174639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9/4/2026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004444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1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428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7008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7008" y="2656566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31230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1230" y="2656564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529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46213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2118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7008" y="2120054"/>
            <a:ext cx="6126480" cy="4114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9023" y="2147486"/>
            <a:ext cx="320040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24402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0160" y="2211494"/>
            <a:ext cx="6126480" cy="393192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0688" y="2150621"/>
            <a:ext cx="320040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33862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5311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19312" y="0"/>
            <a:ext cx="2743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0624" y="274638"/>
            <a:ext cx="2402380" cy="58975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274638"/>
            <a:ext cx="7973291" cy="58975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22854"/>
            <a:ext cx="2743196" cy="365125"/>
          </a:xfrm>
        </p:spPr>
        <p:txBody>
          <a:bodyPr/>
          <a:lstStyle/>
          <a:p>
            <a:fld id="{96DFF08F-DC6B-4601-B491-B0F83F6DD2DA}" type="datetimeFigureOut">
              <a:rPr lang="en-US" dirty="0"/>
              <a:t>9/4/2026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776135" y="6422854"/>
            <a:ext cx="4279669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3048" y="6422854"/>
            <a:ext cx="879759" cy="365125"/>
          </a:xfrm>
        </p:spPr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081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9/4/2026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722319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s://www.renaissance.com/products/practice/accelerated-reader-360/?int_content=int_web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EBDEA4-2A66-47C1-86BA-CDD3E04BAAE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Calibri"/>
                <a:ea typeface="Calibri"/>
                <a:cs typeface="Calibri"/>
              </a:rPr>
              <a:t>Welcome to Thistles</a:t>
            </a:r>
            <a:endParaRPr lang="en-US" dirty="0"/>
          </a:p>
        </p:txBody>
      </p:sp>
      <p:pic>
        <p:nvPicPr>
          <p:cNvPr id="4" name="Picture 3" descr="A group of kids standing in blue circles&#10;&#10;AI-generated content may be incorrect.">
            <a:extLst>
              <a:ext uri="{FF2B5EF4-FFF2-40B4-BE49-F238E27FC236}">
                <a16:creationId xmlns:a16="http://schemas.microsoft.com/office/drawing/2014/main" id="{842DAC3F-7004-BE17-C816-B01652AEC6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608" y="183338"/>
            <a:ext cx="1793280" cy="1753174"/>
          </a:xfrm>
          <a:prstGeom prst="rect">
            <a:avLst/>
          </a:prstGeom>
        </p:spPr>
      </p:pic>
      <p:pic>
        <p:nvPicPr>
          <p:cNvPr id="5" name="Picture 2" descr="Harvest Moon by Hand: Thistle - Outdoor Hour Challenge">
            <a:extLst>
              <a:ext uri="{FF2B5EF4-FFF2-40B4-BE49-F238E27FC236}">
                <a16:creationId xmlns:a16="http://schemas.microsoft.com/office/drawing/2014/main" id="{ACD9C259-B24C-6D80-2D64-46535C619C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7574" y="4135563"/>
            <a:ext cx="2756852" cy="2533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9674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031AFA-C7BC-4F16-8B98-03653B5025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60672" y="-206317"/>
            <a:ext cx="10215024" cy="4006392"/>
          </a:xfrm>
        </p:spPr>
        <p:txBody>
          <a:bodyPr/>
          <a:lstStyle/>
          <a:p>
            <a:r>
              <a:rPr lang="en-GB" sz="4000" b="1" dirty="0">
                <a:solidFill>
                  <a:schemeClr val="tx1"/>
                </a:solidFill>
              </a:rPr>
              <a:t>Our vision and Values:</a:t>
            </a:r>
            <a:br>
              <a:rPr lang="en-GB" sz="4000" b="1" dirty="0">
                <a:solidFill>
                  <a:schemeClr val="tx1"/>
                </a:solidFill>
              </a:rPr>
            </a:br>
            <a:br>
              <a:rPr lang="en-GB" sz="1800" dirty="0">
                <a:solidFill>
                  <a:schemeClr val="tx1"/>
                </a:solidFill>
              </a:rPr>
            </a:br>
            <a:br>
              <a:rPr lang="en-GB" sz="3600" dirty="0">
                <a:solidFill>
                  <a:schemeClr val="tx1"/>
                </a:solidFill>
              </a:rPr>
            </a:b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1D8A5B5-355F-4530-99DD-711D597991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564" y="2130837"/>
            <a:ext cx="8202892" cy="4246814"/>
          </a:xfrm>
          <a:prstGeom prst="rect">
            <a:avLst/>
          </a:prstGeom>
        </p:spPr>
      </p:pic>
      <p:pic>
        <p:nvPicPr>
          <p:cNvPr id="5" name="Picture 2" descr="Harvest Moon by Hand: Thistle - Outdoor Hour Challenge">
            <a:extLst>
              <a:ext uri="{FF2B5EF4-FFF2-40B4-BE49-F238E27FC236}">
                <a16:creationId xmlns:a16="http://schemas.microsoft.com/office/drawing/2014/main" id="{11D58077-78DA-893E-A3B7-5453E2CB84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8606" y="270427"/>
            <a:ext cx="1656785" cy="1522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29243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School rules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sz="1200" b="1" dirty="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 marL="457200" indent="-457200">
              <a:buAutoNum type="arabicPeriod"/>
            </a:pPr>
            <a:r>
              <a:rPr lang="en-GB" sz="4000" dirty="0"/>
              <a:t>Keep hands, feet and objects to ourselves</a:t>
            </a:r>
          </a:p>
          <a:p>
            <a:pPr marL="457200" indent="-457200">
              <a:buAutoNum type="arabicPeriod"/>
            </a:pPr>
            <a:r>
              <a:rPr lang="en-GB" sz="4000" dirty="0"/>
              <a:t>Use quiet calm voices</a:t>
            </a:r>
          </a:p>
          <a:p>
            <a:pPr marL="457200" indent="-457200">
              <a:buAutoNum type="arabicPeriod"/>
            </a:pPr>
            <a:r>
              <a:rPr lang="en-GB" sz="4000" dirty="0"/>
              <a:t>Always follow teacher instructions</a:t>
            </a:r>
          </a:p>
          <a:p>
            <a:pPr marL="457200" indent="-457200">
              <a:buAutoNum type="arabicPeriod"/>
            </a:pPr>
            <a:r>
              <a:rPr lang="en-GB" sz="4000" dirty="0"/>
              <a:t>Care for the school environment</a:t>
            </a:r>
          </a:p>
        </p:txBody>
      </p:sp>
      <p:pic>
        <p:nvPicPr>
          <p:cNvPr id="4" name="Picture 2" descr="Harvest Moon by Hand: Thistle - Outdoor Hour Challenge">
            <a:extLst>
              <a:ext uri="{FF2B5EF4-FFF2-40B4-BE49-F238E27FC236}">
                <a16:creationId xmlns:a16="http://schemas.microsoft.com/office/drawing/2014/main" id="{80A93E13-C7FB-037E-23D7-5869B8480B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6323" y="284176"/>
            <a:ext cx="2163060" cy="1987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12857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Calibri"/>
                <a:ea typeface="Calibri"/>
                <a:cs typeface="Calibri"/>
              </a:rPr>
              <a:t>Attendance and punctuality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4000">
                <a:latin typeface="Calibri"/>
                <a:ea typeface="Calibri"/>
                <a:cs typeface="Calibri"/>
              </a:rPr>
              <a:t>School begins at 8.45am for all children</a:t>
            </a:r>
          </a:p>
          <a:p>
            <a:r>
              <a:rPr lang="en-GB" sz="4000">
                <a:latin typeface="Calibri"/>
                <a:ea typeface="Calibri"/>
                <a:cs typeface="Calibri"/>
              </a:rPr>
              <a:t>Breakfast clubs runs from 7.30am if needed</a:t>
            </a:r>
          </a:p>
          <a:p>
            <a:r>
              <a:rPr lang="en-GB" sz="4000">
                <a:latin typeface="Calibri"/>
                <a:ea typeface="Calibri"/>
                <a:cs typeface="Calibri"/>
              </a:rPr>
              <a:t>Children should be at school every day and on time</a:t>
            </a:r>
          </a:p>
          <a:p>
            <a:r>
              <a:rPr lang="en-GB" sz="4000">
                <a:latin typeface="Calibri"/>
                <a:ea typeface="Calibri"/>
                <a:cs typeface="Calibri"/>
              </a:rPr>
              <a:t>Good attendance and punctuality sets good habits for the future</a:t>
            </a:r>
          </a:p>
        </p:txBody>
      </p:sp>
      <p:pic>
        <p:nvPicPr>
          <p:cNvPr id="6" name="Picture 2" descr="Harvest Moon by Hand: Thistle - Outdoor Hour Challenge">
            <a:extLst>
              <a:ext uri="{FF2B5EF4-FFF2-40B4-BE49-F238E27FC236}">
                <a16:creationId xmlns:a16="http://schemas.microsoft.com/office/drawing/2014/main" id="{9A2F08B0-4D5C-17CC-5A60-968CFF5524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8606" y="270427"/>
            <a:ext cx="1656785" cy="1522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64335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57B9212-F38D-4149-844C-A03D40E23E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30400" y="0"/>
            <a:ext cx="9615526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F592F28-F4B5-C552-2602-FE7F422DD5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8663" y="643467"/>
            <a:ext cx="7874299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9429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503723-718F-4B68-87A6-CF51E50190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54172" y="640120"/>
            <a:ext cx="7000555" cy="800159"/>
          </a:xfrm>
        </p:spPr>
        <p:txBody>
          <a:bodyPr/>
          <a:lstStyle/>
          <a:p>
            <a:r>
              <a:rPr lang="en-GB"/>
              <a:t>Uniform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49EDF0-76EB-4218-900A-6398201DF2A2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2800" dirty="0"/>
              <a:t>Smart school uniform sets the tone for a day of learning.</a:t>
            </a:r>
          </a:p>
          <a:p>
            <a:r>
              <a:rPr lang="en-GB" sz="2800" dirty="0"/>
              <a:t>Remember all black school shoes, stud earrings (if pierced), no extreme hair styles or hair coloured.</a:t>
            </a:r>
          </a:p>
          <a:p>
            <a:r>
              <a:rPr lang="en-GB" sz="2800" dirty="0"/>
              <a:t>No false or acrylic nails (these are dangerous)</a:t>
            </a:r>
          </a:p>
          <a:p>
            <a:r>
              <a:rPr lang="en-GB" sz="2800" dirty="0"/>
              <a:t>No make-up.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204767" y="2674448"/>
            <a:ext cx="4049684" cy="3037263"/>
          </a:xfrm>
          <a:prstGeom prst="rect">
            <a:avLst/>
          </a:prstGeom>
        </p:spPr>
      </p:pic>
      <p:pic>
        <p:nvPicPr>
          <p:cNvPr id="7" name="Picture 2" descr="Harvest Moon by Hand: Thistle - Outdoor Hour Challenge">
            <a:extLst>
              <a:ext uri="{FF2B5EF4-FFF2-40B4-BE49-F238E27FC236}">
                <a16:creationId xmlns:a16="http://schemas.microsoft.com/office/drawing/2014/main" id="{BE504C82-D232-A2C8-C56D-2990151656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8606" y="270427"/>
            <a:ext cx="1656785" cy="1522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22228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97E968-6299-46CB-AAF3-607B6BB044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PE – Physical education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1EFAA0-8C36-4311-BFC8-9C7201DD16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05344" y="2011679"/>
            <a:ext cx="5059654" cy="447060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PE is part of the National Curriculum.</a:t>
            </a:r>
          </a:p>
          <a:p>
            <a:r>
              <a:rPr lang="en-GB" dirty="0"/>
              <a:t>Our PE days are Tuesday and Thursday</a:t>
            </a:r>
          </a:p>
          <a:p>
            <a:r>
              <a:rPr lang="en-GB" dirty="0"/>
              <a:t>Children are to come in their plain white PE tops or school polo-shirt for the day.</a:t>
            </a:r>
          </a:p>
          <a:p>
            <a:r>
              <a:rPr lang="en-GB" dirty="0"/>
              <a:t>Children can wear plain black tracksuit bottoms/ leggings and school jumpers if it is cold. Usually shorts. Trainers must be worn.</a:t>
            </a:r>
          </a:p>
          <a:p>
            <a:r>
              <a:rPr lang="en-GB" dirty="0"/>
              <a:t>Other clothing is </a:t>
            </a:r>
            <a:r>
              <a:rPr lang="en-GB" b="1" dirty="0"/>
              <a:t>not</a:t>
            </a:r>
            <a:r>
              <a:rPr lang="en-GB" dirty="0"/>
              <a:t> allowed.</a:t>
            </a:r>
          </a:p>
          <a:p>
            <a:r>
              <a:rPr lang="en-GB" dirty="0"/>
              <a:t>(Swimming kit and days / costs as necessary) </a:t>
            </a:r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134995" y="2693249"/>
            <a:ext cx="4143279" cy="3107459"/>
          </a:xfrm>
          <a:prstGeom prst="rect">
            <a:avLst/>
          </a:prstGeom>
        </p:spPr>
      </p:pic>
      <p:pic>
        <p:nvPicPr>
          <p:cNvPr id="7" name="Picture 2" descr="Harvest Moon by Hand: Thistle - Outdoor Hour Challenge">
            <a:extLst>
              <a:ext uri="{FF2B5EF4-FFF2-40B4-BE49-F238E27FC236}">
                <a16:creationId xmlns:a16="http://schemas.microsoft.com/office/drawing/2014/main" id="{D9E74D8F-4C02-A826-00C9-0AB6507951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8606" y="270427"/>
            <a:ext cx="1656785" cy="1522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35327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4DE9B1-28A1-4728-865C-72824233DB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#WDPSYearofReading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99DEDA-2ACD-49DF-81D3-25B2EB4721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4000" cap="all"/>
              <a:t>WE ARE A READING SCHOOL!</a:t>
            </a:r>
            <a:endParaRPr lang="en-GB"/>
          </a:p>
          <a:p>
            <a:r>
              <a:rPr lang="en-GB"/>
              <a:t>Our ambition is for every child to read by 7 using a synthetic phonics approach and to develop a love of reading for fluency and comprehension in order to access a broad and balanced curriculum. We do everything to make this happen.</a:t>
            </a:r>
          </a:p>
        </p:txBody>
      </p:sp>
      <p:pic>
        <p:nvPicPr>
          <p:cNvPr id="5" name="Picture 4" descr="C:\Users\Taylor.jessica\AppData\Local\Microsoft\Windows\INetCache\Content.MSO\CB9B3010.tmp">
            <a:extLst>
              <a:ext uri="{FF2B5EF4-FFF2-40B4-BE49-F238E27FC236}">
                <a16:creationId xmlns:a16="http://schemas.microsoft.com/office/drawing/2014/main" id="{6688144F-5D39-4055-9B96-F3E90D10DD80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5196" y="4355760"/>
            <a:ext cx="3111274" cy="137314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A tree and a book&#10;&#10;AI-generated content may be incorrect.">
            <a:extLst>
              <a:ext uri="{FF2B5EF4-FFF2-40B4-BE49-F238E27FC236}">
                <a16:creationId xmlns:a16="http://schemas.microsoft.com/office/drawing/2014/main" id="{540F8763-74C8-6930-AF05-E056D3BD23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5196" y="474744"/>
            <a:ext cx="1264826" cy="1270556"/>
          </a:xfrm>
          <a:prstGeom prst="rect">
            <a:avLst/>
          </a:prstGeom>
        </p:spPr>
      </p:pic>
      <p:pic>
        <p:nvPicPr>
          <p:cNvPr id="7" name="Picture 2" descr="Harvest Moon by Hand: Thistle - Outdoor Hour Challenge">
            <a:extLst>
              <a:ext uri="{FF2B5EF4-FFF2-40B4-BE49-F238E27FC236}">
                <a16:creationId xmlns:a16="http://schemas.microsoft.com/office/drawing/2014/main" id="{E348A140-396E-572E-8F96-A7CFAB904C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8606" y="270427"/>
            <a:ext cx="1656785" cy="1522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73D3A46-7D4D-8A1A-88C0-D703C2E58FC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36915" y="4552272"/>
            <a:ext cx="3529890" cy="1176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5689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3A6C20-EF43-45B8-A992-C8C91A2E6A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Accelerated reader – a love of 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101B3F-CA57-422F-BC94-A27DF657FB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b="1"/>
              <a:t>What is Accelerated Reader? </a:t>
            </a:r>
            <a:endParaRPr lang="en-GB"/>
          </a:p>
          <a:p>
            <a:r>
              <a:rPr lang="en-GB" u="sng">
                <a:hlinkClick r:id="rId2"/>
              </a:rPr>
              <a:t>Accelerated Reader</a:t>
            </a:r>
            <a:r>
              <a:rPr lang="en-GB"/>
              <a:t> is a computer program that helps teachers manage and monitor children’s independent reading practice. Your child picks a book at their own level and reads it at their own pace. When finished, your child takes a short quiz on the computer. (Passing the quiz is an indication that your child understood what was read.) </a:t>
            </a:r>
          </a:p>
          <a:p>
            <a:r>
              <a:rPr lang="en-GB"/>
              <a:t>Accelerated Reader gives children and teachers feedback based on the quiz results, which the teacher then uses to help your child set goals and direct ongoing reading practice</a:t>
            </a:r>
          </a:p>
        </p:txBody>
      </p:sp>
      <p:pic>
        <p:nvPicPr>
          <p:cNvPr id="4" name="Picture 3" descr="C:\Users\Taylor.jessica\AppData\Local\Microsoft\Windows\INetCache\Content.MSO\CB9B3010.tmp">
            <a:extLst>
              <a:ext uri="{FF2B5EF4-FFF2-40B4-BE49-F238E27FC236}">
                <a16:creationId xmlns:a16="http://schemas.microsoft.com/office/drawing/2014/main" id="{5524D4C6-CD92-413A-8AE7-2C96B52FDA42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9724" y="5069822"/>
            <a:ext cx="2798902" cy="1144543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2" descr="Harvest Moon by Hand: Thistle - Outdoor Hour Challenge">
            <a:extLst>
              <a:ext uri="{FF2B5EF4-FFF2-40B4-BE49-F238E27FC236}">
                <a16:creationId xmlns:a16="http://schemas.microsoft.com/office/drawing/2014/main" id="{4353CCA5-C267-A4CB-640E-2816AD0BC8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8606" y="270427"/>
            <a:ext cx="1656785" cy="1522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18843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C0A29-BD9E-4A30-B3EF-8DC06DDDCE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homework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F75B6F-01AB-40D9-80C1-0C454F2EE8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Homework in Upper KS2 consists of:</a:t>
            </a:r>
          </a:p>
          <a:p>
            <a:pPr lvl="1"/>
            <a:r>
              <a:rPr lang="en-GB" dirty="0"/>
              <a:t>Daily reading</a:t>
            </a:r>
          </a:p>
          <a:p>
            <a:pPr lvl="1"/>
            <a:r>
              <a:rPr lang="en-GB" dirty="0"/>
              <a:t>Spelling</a:t>
            </a:r>
          </a:p>
          <a:p>
            <a:pPr lvl="1"/>
            <a:r>
              <a:rPr lang="en-GB" dirty="0"/>
              <a:t>Maths and SPAG, with Fast 16</a:t>
            </a:r>
          </a:p>
          <a:p>
            <a:pPr lvl="1"/>
            <a:r>
              <a:rPr lang="en-GB" dirty="0"/>
              <a:t>It is set on a Friday and ‘collected’ on a Friday.</a:t>
            </a:r>
          </a:p>
          <a:p>
            <a:pPr lvl="1"/>
            <a:r>
              <a:rPr lang="en-GB" dirty="0"/>
              <a:t>This sets good habits for moving on in education and the world of work.</a:t>
            </a:r>
          </a:p>
          <a:p>
            <a:pPr lvl="1"/>
            <a:r>
              <a:rPr lang="en-GB" dirty="0"/>
              <a:t>It is tightly focused on core learning – it helps to build perseverance.</a:t>
            </a:r>
          </a:p>
          <a:p>
            <a:pPr lvl="1"/>
            <a:r>
              <a:rPr lang="en-GB" dirty="0"/>
              <a:t>Teachers will keep a record of children who complete homework.</a:t>
            </a:r>
          </a:p>
          <a:p>
            <a:pPr lvl="1"/>
            <a:r>
              <a:rPr lang="en-GB" dirty="0"/>
              <a:t>Children who do not complete their homework will be expected to do it during their lunch break on a Monday. </a:t>
            </a:r>
          </a:p>
        </p:txBody>
      </p:sp>
      <p:pic>
        <p:nvPicPr>
          <p:cNvPr id="6" name="Picture 2" descr="Harvest Moon by Hand: Thistle - Outdoor Hour Challenge">
            <a:extLst>
              <a:ext uri="{FF2B5EF4-FFF2-40B4-BE49-F238E27FC236}">
                <a16:creationId xmlns:a16="http://schemas.microsoft.com/office/drawing/2014/main" id="{F08D87A7-A657-E8D2-F32C-3981C26A7D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8606" y="270427"/>
            <a:ext cx="1656785" cy="1522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28284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Class Timetable </a:t>
            </a:r>
          </a:p>
        </p:txBody>
      </p:sp>
      <p:pic>
        <p:nvPicPr>
          <p:cNvPr id="7" name="Picture 2" descr="Harvest Moon by Hand: Thistle - Outdoor Hour Challenge">
            <a:extLst>
              <a:ext uri="{FF2B5EF4-FFF2-40B4-BE49-F238E27FC236}">
                <a16:creationId xmlns:a16="http://schemas.microsoft.com/office/drawing/2014/main" id="{0B471192-FDE8-328D-8F77-2B526047E1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8606" y="270427"/>
            <a:ext cx="1656785" cy="1522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83E9A20-4697-4892-0E67-DFA95BE433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8608" y="1390613"/>
            <a:ext cx="8621529" cy="4793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027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Robinwood</a:t>
            </a:r>
            <a:r>
              <a:rPr lang="en-GB" dirty="0"/>
              <a:t> &amp; London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/>
              <a:t>The RobinWood residential dates are Monday 16</a:t>
            </a:r>
            <a:r>
              <a:rPr lang="en-GB" sz="2800" baseline="30000" dirty="0"/>
              <a:t>th</a:t>
            </a:r>
            <a:r>
              <a:rPr lang="en-GB" sz="2800" dirty="0"/>
              <a:t> Nov-Wednesday 18</a:t>
            </a:r>
            <a:r>
              <a:rPr lang="en-GB" sz="2800" baseline="30000" dirty="0"/>
              <a:t>th</a:t>
            </a:r>
            <a:r>
              <a:rPr lang="en-GB" sz="2800" dirty="0"/>
              <a:t> Nov.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dirty="0"/>
              <a:t>London residential dates  are Monday 15th March – </a:t>
            </a:r>
            <a:r>
              <a:rPr lang="en-GB" sz="2800"/>
              <a:t>Wednesday 17th </a:t>
            </a:r>
            <a:r>
              <a:rPr lang="en-GB" sz="2800" dirty="0"/>
              <a:t>March.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dirty="0"/>
              <a:t>More information will follow about each of these nearer the time</a:t>
            </a:r>
            <a:r>
              <a:rPr lang="en-GB" sz="2800" dirty="0">
                <a:sym typeface="Wingdings" panose="05000000000000000000" pitchFamily="2" charset="2"/>
              </a:rPr>
              <a:t></a:t>
            </a:r>
            <a:endParaRPr lang="en-GB" sz="2800" dirty="0"/>
          </a:p>
        </p:txBody>
      </p:sp>
      <p:pic>
        <p:nvPicPr>
          <p:cNvPr id="6" name="Picture 2" descr="Harvest Moon by Hand: Thistle - Outdoor Hour Challenge">
            <a:extLst>
              <a:ext uri="{FF2B5EF4-FFF2-40B4-BE49-F238E27FC236}">
                <a16:creationId xmlns:a16="http://schemas.microsoft.com/office/drawing/2014/main" id="{00AC4CC3-A369-2F45-8FD6-D99637C2DA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8606" y="270427"/>
            <a:ext cx="1656785" cy="1522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29186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Helping your child reach their </a:t>
            </a:r>
            <a:br>
              <a:rPr lang="en-GB" dirty="0"/>
            </a:br>
            <a:r>
              <a:rPr lang="en-GB" dirty="0"/>
              <a:t>full potential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3200" dirty="0"/>
              <a:t>Talk to us if you have any concerns</a:t>
            </a:r>
          </a:p>
          <a:p>
            <a:r>
              <a:rPr lang="en-GB" sz="3200" dirty="0"/>
              <a:t>Ensure your child is in school every day and on time</a:t>
            </a:r>
          </a:p>
          <a:p>
            <a:r>
              <a:rPr lang="en-GB" sz="3200" dirty="0"/>
              <a:t>Listen to your child read daily or ensure they read daily independently</a:t>
            </a:r>
          </a:p>
          <a:p>
            <a:r>
              <a:rPr lang="en-GB" sz="3200" dirty="0"/>
              <a:t>Ensure they bring their reading book into school every day</a:t>
            </a:r>
          </a:p>
          <a:p>
            <a:r>
              <a:rPr lang="en-GB" sz="3200" dirty="0"/>
              <a:t>Ensure homework is completed and handed in on time or completed on line </a:t>
            </a:r>
          </a:p>
        </p:txBody>
      </p:sp>
      <p:pic>
        <p:nvPicPr>
          <p:cNvPr id="6" name="Picture 2" descr="Harvest Moon by Hand: Thistle - Outdoor Hour Challenge">
            <a:extLst>
              <a:ext uri="{FF2B5EF4-FFF2-40B4-BE49-F238E27FC236}">
                <a16:creationId xmlns:a16="http://schemas.microsoft.com/office/drawing/2014/main" id="{C62C1DE5-C00B-D7D1-433C-2D3557B773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8606" y="270427"/>
            <a:ext cx="1656785" cy="1522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222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56A6DE-2482-0D7D-66CB-57EA5B8061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BB6134-3E82-B81E-CD18-352CAC9840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Basic Skills to Support your child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609223-61F4-79F4-F4EC-0A8234BEAA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3200" dirty="0"/>
              <a:t>All children MUST be fluent  in their times tables.</a:t>
            </a:r>
          </a:p>
          <a:p>
            <a:r>
              <a:rPr lang="en-GB" sz="3200" dirty="0"/>
              <a:t>They need to have quick recall of all multiplication facts. </a:t>
            </a:r>
          </a:p>
          <a:p>
            <a:r>
              <a:rPr lang="en-GB" sz="3200" dirty="0"/>
              <a:t>Number bonds to 10, 20 and 100 are also essential. </a:t>
            </a:r>
          </a:p>
          <a:p>
            <a:r>
              <a:rPr lang="en-GB" sz="3200" dirty="0"/>
              <a:t>These need to be practised at home!</a:t>
            </a:r>
          </a:p>
          <a:p>
            <a:endParaRPr lang="en-GB" sz="3200" dirty="0"/>
          </a:p>
        </p:txBody>
      </p:sp>
      <p:pic>
        <p:nvPicPr>
          <p:cNvPr id="5" name="Picture 2" descr="Harvest Moon by Hand: Thistle - Outdoor Hour Challenge">
            <a:extLst>
              <a:ext uri="{FF2B5EF4-FFF2-40B4-BE49-F238E27FC236}">
                <a16:creationId xmlns:a16="http://schemas.microsoft.com/office/drawing/2014/main" id="{D83D97E8-72EF-CD5F-C763-7A3397D9AD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8606" y="270427"/>
            <a:ext cx="1656785" cy="1522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08800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E78C1-93D8-5882-E015-7172C805ED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Staying safe online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7F8CD6-6A90-BEF6-F374-A36F53FA17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Every month we publish a staying safe online document, which is aimed at parents. </a:t>
            </a:r>
          </a:p>
          <a:p>
            <a:r>
              <a:rPr lang="en-GB" dirty="0"/>
              <a:t>This is to help inform them of current issues around computing and have more knowledge on what children are potentially doing online.</a:t>
            </a:r>
          </a:p>
          <a:p>
            <a:r>
              <a:rPr lang="en-GB" dirty="0"/>
              <a:t>Please take time to read it</a:t>
            </a:r>
          </a:p>
        </p:txBody>
      </p:sp>
      <p:pic>
        <p:nvPicPr>
          <p:cNvPr id="4" name="Picture 2" descr="Harvest Moon by Hand: Thistle - Outdoor Hour Challenge">
            <a:extLst>
              <a:ext uri="{FF2B5EF4-FFF2-40B4-BE49-F238E27FC236}">
                <a16:creationId xmlns:a16="http://schemas.microsoft.com/office/drawing/2014/main" id="{A8B73019-85F4-0851-87A0-FF120B7A3E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8606" y="270427"/>
            <a:ext cx="1656785" cy="1522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52013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5921AC-50B2-FABB-2639-AEA7E9BC7F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E9A871-9B62-B3C1-8036-E9BCA02374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Staying safe online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16FF32F-40E6-C860-8B6E-BA2D3E705F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62543" y="1822061"/>
            <a:ext cx="6898740" cy="4857586"/>
          </a:xfrm>
        </p:spPr>
      </p:pic>
      <p:pic>
        <p:nvPicPr>
          <p:cNvPr id="6" name="Picture 2" descr="Harvest Moon by Hand: Thistle - Outdoor Hour Challenge">
            <a:extLst>
              <a:ext uri="{FF2B5EF4-FFF2-40B4-BE49-F238E27FC236}">
                <a16:creationId xmlns:a16="http://schemas.microsoft.com/office/drawing/2014/main" id="{C147FE69-0A8E-2E23-92DE-5D48F90AD8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8606" y="270427"/>
            <a:ext cx="1656785" cy="1522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78210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4EB18F-FC44-4A64-A2C3-900E29C00C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If you need to talk to us…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299DDF-1A12-43F9-A723-3C16D76FE4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We can pass on small pieces of information at the beginning of the day.</a:t>
            </a:r>
          </a:p>
          <a:p>
            <a:r>
              <a:rPr lang="en-GB"/>
              <a:t>If you would like to talk more in-depth, please make an appointment with the office. We’re here to listen and address things as soon as possible.</a:t>
            </a:r>
          </a:p>
        </p:txBody>
      </p:sp>
      <p:pic>
        <p:nvPicPr>
          <p:cNvPr id="5" name="Picture 4" descr="A group of kids standing in blue circles&#10;&#10;AI-generated content may be incorrect.">
            <a:extLst>
              <a:ext uri="{FF2B5EF4-FFF2-40B4-BE49-F238E27FC236}">
                <a16:creationId xmlns:a16="http://schemas.microsoft.com/office/drawing/2014/main" id="{904E4F90-F8D0-5A24-BC05-CEDF4A236B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6008" y="3431865"/>
            <a:ext cx="3259985" cy="3259985"/>
          </a:xfrm>
          <a:prstGeom prst="rect">
            <a:avLst/>
          </a:prstGeom>
        </p:spPr>
      </p:pic>
      <p:pic>
        <p:nvPicPr>
          <p:cNvPr id="7" name="Picture 2" descr="Harvest Moon by Hand: Thistle - Outdoor Hour Challenge">
            <a:extLst>
              <a:ext uri="{FF2B5EF4-FFF2-40B4-BE49-F238E27FC236}">
                <a16:creationId xmlns:a16="http://schemas.microsoft.com/office/drawing/2014/main" id="{382DC678-1E72-65FF-A86D-91A6C33C97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8606" y="270427"/>
            <a:ext cx="1656785" cy="1522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8422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B531D5-9B23-4C9C-8714-2F2004FFC6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How to find out more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F7C7C2-F800-4F6D-820E-6A778D0BD3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07007" y="1913470"/>
            <a:ext cx="9991423" cy="743094"/>
          </a:xfrm>
        </p:spPr>
        <p:txBody>
          <a:bodyPr>
            <a:normAutofit/>
          </a:bodyPr>
          <a:lstStyle/>
          <a:p>
            <a:r>
              <a:rPr lang="en-GB" dirty="0"/>
              <a:t>Our school website: </a:t>
            </a:r>
            <a:r>
              <a:rPr lang="en-GB" b="0" dirty="0">
                <a:ea typeface="+mn-lt"/>
                <a:cs typeface="+mn-lt"/>
              </a:rPr>
              <a:t>New website ready to launch VERY soon!</a:t>
            </a:r>
            <a:endParaRPr lang="en-GB" dirty="0">
              <a:ea typeface="+mn-lt"/>
              <a:cs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7382FC7-8596-8F6A-EF62-51589FFA94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8480" y="2979805"/>
            <a:ext cx="8239760" cy="2991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08680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TM03090430[[fn=Banded]]</Template>
  <TotalTime>689</TotalTime>
  <Words>711</Words>
  <Application>Microsoft Office PowerPoint</Application>
  <PresentationFormat>Widescreen</PresentationFormat>
  <Paragraphs>70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Calibri</vt:lpstr>
      <vt:lpstr>Corbel</vt:lpstr>
      <vt:lpstr>Wingdings</vt:lpstr>
      <vt:lpstr>Banded</vt:lpstr>
      <vt:lpstr>Welcome to Thistles</vt:lpstr>
      <vt:lpstr>Our vision and Values:   </vt:lpstr>
      <vt:lpstr>School rules</vt:lpstr>
      <vt:lpstr>Attendance and punctuality</vt:lpstr>
      <vt:lpstr>PowerPoint Presentation</vt:lpstr>
      <vt:lpstr>Uniform</vt:lpstr>
      <vt:lpstr>PE – Physical education</vt:lpstr>
      <vt:lpstr>#WDPSYearofReading</vt:lpstr>
      <vt:lpstr>Accelerated reader – a love of reading</vt:lpstr>
      <vt:lpstr>homework</vt:lpstr>
      <vt:lpstr>Class Timetable </vt:lpstr>
      <vt:lpstr>Robinwood &amp; London</vt:lpstr>
      <vt:lpstr>Helping your child reach their  full potential</vt:lpstr>
      <vt:lpstr>Basic Skills to Support your child</vt:lpstr>
      <vt:lpstr>Staying safe online</vt:lpstr>
      <vt:lpstr>Staying safe online</vt:lpstr>
      <vt:lpstr>If you need to talk to us…</vt:lpstr>
      <vt:lpstr>How to find out more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Behaviour update</dc:title>
  <dc:creator>Gavin Johnston</dc:creator>
  <cp:lastModifiedBy>Shiel, Nick</cp:lastModifiedBy>
  <cp:revision>42</cp:revision>
  <dcterms:created xsi:type="dcterms:W3CDTF">2021-09-05T09:47:29Z</dcterms:created>
  <dcterms:modified xsi:type="dcterms:W3CDTF">2026-09-04T15:05:33Z</dcterms:modified>
</cp:coreProperties>
</file>