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8"/>
  </p:notesMasterIdLst>
  <p:sldIdLst>
    <p:sldId id="297" r:id="rId2"/>
    <p:sldId id="296" r:id="rId3"/>
    <p:sldId id="261" r:id="rId4"/>
    <p:sldId id="298" r:id="rId5"/>
    <p:sldId id="308" r:id="rId6"/>
    <p:sldId id="299" r:id="rId7"/>
    <p:sldId id="300" r:id="rId8"/>
    <p:sldId id="301" r:id="rId9"/>
    <p:sldId id="303" r:id="rId10"/>
    <p:sldId id="305" r:id="rId11"/>
    <p:sldId id="310" r:id="rId12"/>
    <p:sldId id="314" r:id="rId13"/>
    <p:sldId id="316" r:id="rId14"/>
    <p:sldId id="306" r:id="rId15"/>
    <p:sldId id="309" r:id="rId16"/>
    <p:sldId id="307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C1B95DF-EADC-A0E5-0C45-3E40549A324E}" v="3" dt="2025-08-31T13:11:13.838"/>
    <p1510:client id="{27BB6E91-5E5C-793C-F7D4-6D1227D2F037}" v="66" dt="2025-09-02T05:42:52.830"/>
    <p1510:client id="{3D8A00B7-C357-166C-22FC-7064B206BC36}" v="29" dt="2025-08-31T11:12:24.54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480" autoAdjust="0"/>
    <p:restoredTop sz="94660"/>
  </p:normalViewPr>
  <p:slideViewPr>
    <p:cSldViewPr snapToGrid="0">
      <p:cViewPr varScale="1">
        <p:scale>
          <a:sx n="105" d="100"/>
          <a:sy n="105" d="100"/>
        </p:scale>
        <p:origin x="75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17927F-912E-4688-B26A-5F45446B7A49}" type="datetimeFigureOut">
              <a:rPr lang="en-GB" smtClean="0"/>
              <a:t>09/09/2026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C0FE663-1C3C-45C6-878D-C6342FB132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67325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-6843" y="2059012"/>
            <a:ext cx="12195668" cy="18288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65759" y="2166364"/>
            <a:ext cx="11471565" cy="1739347"/>
          </a:xfrm>
        </p:spPr>
        <p:txBody>
          <a:bodyPr tIns="45720" bIns="45720" anchor="ctr">
            <a:normAutofit/>
          </a:bodyPr>
          <a:lstStyle>
            <a:lvl1pPr algn="ctr">
              <a:lnSpc>
                <a:spcPct val="80000"/>
              </a:lnSpc>
              <a:defRPr sz="6000" spc="150" baseline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996250"/>
            <a:ext cx="9144000" cy="1309255"/>
          </a:xfrm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20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9/9/2026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40010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9/9/2026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91048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-6843" y="2059012"/>
            <a:ext cx="12195668" cy="18288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191" y="2208879"/>
            <a:ext cx="10515600" cy="1676400"/>
          </a:xfrm>
        </p:spPr>
        <p:txBody>
          <a:bodyPr anchor="ctr">
            <a:noAutofit/>
          </a:bodyPr>
          <a:lstStyle>
            <a:lvl1pPr algn="ctr">
              <a:lnSpc>
                <a:spcPct val="80000"/>
              </a:lnSpc>
              <a:defRPr sz="6000" b="0" spc="15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3191" y="4010334"/>
            <a:ext cx="10515600" cy="1174639"/>
          </a:xfrm>
        </p:spPr>
        <p:txBody>
          <a:bodyPr anchor="t">
            <a:normAutofit/>
          </a:bodyPr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96DFF08F-DC6B-4601-B491-B0F83F6DD2DA}" type="datetimeFigureOut">
              <a:rPr lang="en-US" dirty="0"/>
              <a:pPr/>
              <a:t>9/9/2026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004444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05344" y="2011680"/>
            <a:ext cx="4754880" cy="420624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30391" y="2011680"/>
            <a:ext cx="4754880" cy="420624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9/9/2026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34286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07008" y="1913470"/>
            <a:ext cx="4754880" cy="743094"/>
          </a:xfrm>
        </p:spPr>
        <p:txBody>
          <a:bodyPr anchor="ctr">
            <a:normAutofit/>
          </a:bodyPr>
          <a:lstStyle>
            <a:lvl1pPr marL="0" indent="0">
              <a:buNone/>
              <a:defRPr sz="21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07008" y="2656566"/>
            <a:ext cx="4754880" cy="35661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31230" y="1913470"/>
            <a:ext cx="4754880" cy="743094"/>
          </a:xfrm>
        </p:spPr>
        <p:txBody>
          <a:bodyPr anchor="ctr">
            <a:normAutofit/>
          </a:bodyPr>
          <a:lstStyle>
            <a:lvl1pPr marL="0" indent="0">
              <a:buNone/>
              <a:defRPr sz="21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31230" y="2656564"/>
            <a:ext cx="4754880" cy="35661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9/9/2026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95295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9/9/2026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46213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9/9/2026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2118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07008" y="2120054"/>
            <a:ext cx="6126480" cy="41148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789023" y="2147486"/>
            <a:ext cx="3200400" cy="3432319"/>
          </a:xfrm>
        </p:spPr>
        <p:txBody>
          <a:bodyPr>
            <a:normAutofit/>
          </a:bodyPr>
          <a:lstStyle>
            <a:lvl1pPr marL="0" indent="0">
              <a:lnSpc>
                <a:spcPct val="95000"/>
              </a:lnSpc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9/9/2026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24402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280160" y="2211494"/>
            <a:ext cx="6126480" cy="3931920"/>
          </a:xfrm>
          <a:solidFill>
            <a:schemeClr val="tx2">
              <a:lumMod val="60000"/>
              <a:lumOff val="40000"/>
            </a:schemeClr>
          </a:solidFill>
        </p:spPr>
        <p:txBody>
          <a:bodyPr tIns="365760" anchor="t"/>
          <a:lstStyle>
            <a:lvl1pPr marL="0" indent="0" algn="ctr">
              <a:buNone/>
              <a:defRPr sz="3200">
                <a:solidFill>
                  <a:schemeClr val="tx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790688" y="2150621"/>
            <a:ext cx="3200400" cy="3429000"/>
          </a:xfrm>
        </p:spPr>
        <p:txBody>
          <a:bodyPr>
            <a:normAutofit/>
          </a:bodyPr>
          <a:lstStyle>
            <a:lvl1pPr marL="0" indent="0">
              <a:lnSpc>
                <a:spcPct val="95000"/>
              </a:lnSpc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9/9/2026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33862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9/9/2026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53115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9019312" y="0"/>
            <a:ext cx="27432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60624" y="274638"/>
            <a:ext cx="2402380" cy="5897562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199" y="274638"/>
            <a:ext cx="7973291" cy="5897562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422854"/>
            <a:ext cx="2743196" cy="365125"/>
          </a:xfrm>
        </p:spPr>
        <p:txBody>
          <a:bodyPr/>
          <a:lstStyle/>
          <a:p>
            <a:fld id="{96DFF08F-DC6B-4601-B491-B0F83F6DD2DA}" type="datetimeFigureOut">
              <a:rPr lang="en-US" dirty="0"/>
              <a:t>9/9/2026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776135" y="6422854"/>
            <a:ext cx="4279669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3048" y="6422854"/>
            <a:ext cx="879759" cy="365125"/>
          </a:xfrm>
        </p:spPr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0813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483" y="176109"/>
            <a:ext cx="12188952" cy="16459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02919" y="284176"/>
            <a:ext cx="9784080" cy="15087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02919" y="2011680"/>
            <a:ext cx="9784080" cy="42062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02266" y="6422854"/>
            <a:ext cx="3000894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l">
              <a:defRPr sz="1050">
                <a:solidFill>
                  <a:schemeClr val="tx1"/>
                </a:solidFill>
              </a:defRPr>
            </a:lvl1pPr>
          </a:lstStyle>
          <a:p>
            <a:fld id="{96DFF08F-DC6B-4601-B491-B0F83F6DD2DA}" type="datetimeFigureOut">
              <a:rPr lang="en-US" dirty="0"/>
              <a:pPr/>
              <a:t>9/9/2026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596471" y="6422854"/>
            <a:ext cx="50444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58927" y="6422854"/>
            <a:ext cx="946264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 b="0">
                <a:solidFill>
                  <a:schemeClr val="tx1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722319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000" kern="1200" cap="all" baseline="0">
          <a:solidFill>
            <a:schemeClr val="bg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tx1"/>
        </a:buClr>
        <a:buFont typeface="Wingdings" pitchFamily="2" charset="2"/>
        <a:buChar char="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6400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8686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0972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2846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718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29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18062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https://www.renaissance.com/products/practice/accelerated-reader-360/?int_content=int_web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hyperlink" Target="https://www.westdenton.newcastle.sch.uk/" TargetMode="Externa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hyperlink" Target="https://www.facebook.com/westdentonprimaryschool/" TargetMode="Externa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6.png"/><Relationship Id="rId4" Type="http://schemas.openxmlformats.org/officeDocument/2006/relationships/image" Target="../media/image11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EBDEA4-2A66-47C1-86BA-CDD3E04BAAE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>
                <a:latin typeface="Calibri"/>
                <a:ea typeface="Calibri"/>
                <a:cs typeface="Calibri"/>
              </a:rPr>
              <a:t>Welcome to Bluebells</a:t>
            </a:r>
            <a:endParaRPr lang="en-US" dirty="0"/>
          </a:p>
        </p:txBody>
      </p:sp>
      <p:pic>
        <p:nvPicPr>
          <p:cNvPr id="4" name="Picture 3" descr="A group of kids standing in blue circles&#10;&#10;AI-generated content may be incorrect.">
            <a:extLst>
              <a:ext uri="{FF2B5EF4-FFF2-40B4-BE49-F238E27FC236}">
                <a16:creationId xmlns:a16="http://schemas.microsoft.com/office/drawing/2014/main" id="{842DAC3F-7004-BE17-C816-B01652AEC69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8608" y="183338"/>
            <a:ext cx="1793280" cy="1753174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D09266B-C235-CFD8-940F-BCCA732DE80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49281" y="4032115"/>
            <a:ext cx="3682652" cy="24548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96742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031AFA-C7BC-4F16-8B98-03653B5025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4000" b="1"/>
              <a:t>Our vision:</a:t>
            </a:r>
            <a:br>
              <a:rPr lang="en-GB" sz="4000"/>
            </a:br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A0267EA-624C-BDBA-1351-D84976CE2D8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55115" y="165370"/>
            <a:ext cx="2744536" cy="1829504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79094A42-2F92-A5A9-EC99-03B16BB5298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22966" y="3429000"/>
            <a:ext cx="5336049" cy="27612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292431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School rules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endParaRPr lang="en-GB" sz="1200" b="1" dirty="0">
              <a:solidFill>
                <a:srgbClr val="000000"/>
              </a:solidFill>
              <a:latin typeface="Calibri"/>
              <a:ea typeface="Calibri"/>
              <a:cs typeface="Calibri"/>
            </a:endParaRPr>
          </a:p>
          <a:p>
            <a:pPr marL="457200" indent="-457200">
              <a:buAutoNum type="arabicPeriod"/>
            </a:pPr>
            <a:r>
              <a:rPr lang="en-GB" sz="4000" dirty="0"/>
              <a:t>Keep hands, feet and objects to ourselves</a:t>
            </a:r>
          </a:p>
          <a:p>
            <a:pPr marL="457200" indent="-457200">
              <a:buAutoNum type="arabicPeriod"/>
            </a:pPr>
            <a:r>
              <a:rPr lang="en-GB" sz="4000" dirty="0"/>
              <a:t>Use quiet calm voices</a:t>
            </a:r>
          </a:p>
          <a:p>
            <a:pPr marL="457200" indent="-457200">
              <a:buAutoNum type="arabicPeriod"/>
            </a:pPr>
            <a:r>
              <a:rPr lang="en-GB" sz="4000" dirty="0"/>
              <a:t>Always follow teacher instructions</a:t>
            </a:r>
          </a:p>
          <a:p>
            <a:pPr marL="457200" indent="-457200">
              <a:buAutoNum type="arabicPeriod"/>
            </a:pPr>
            <a:r>
              <a:rPr lang="en-GB" sz="4000" dirty="0"/>
              <a:t>Care for the school environment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A060CF8-D64E-E9B1-8694-0E7825386F6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84488" y="284176"/>
            <a:ext cx="2263371" cy="1508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128571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>
                <a:latin typeface="Calibri"/>
                <a:ea typeface="Calibri"/>
                <a:cs typeface="Calibri"/>
              </a:rPr>
              <a:t>Attendance and punctuality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sz="4000">
                <a:latin typeface="Calibri"/>
                <a:ea typeface="Calibri"/>
                <a:cs typeface="Calibri"/>
              </a:rPr>
              <a:t>School begins at 8.45am for all children</a:t>
            </a:r>
          </a:p>
          <a:p>
            <a:r>
              <a:rPr lang="en-GB" sz="4000">
                <a:latin typeface="Calibri"/>
                <a:ea typeface="Calibri"/>
                <a:cs typeface="Calibri"/>
              </a:rPr>
              <a:t>Breakfast clubs runs from 7.30am if needed</a:t>
            </a:r>
          </a:p>
          <a:p>
            <a:r>
              <a:rPr lang="en-GB" sz="4000">
                <a:latin typeface="Calibri"/>
                <a:ea typeface="Calibri"/>
                <a:cs typeface="Calibri"/>
              </a:rPr>
              <a:t>Children should be at school every day and on time</a:t>
            </a:r>
          </a:p>
          <a:p>
            <a:r>
              <a:rPr lang="en-GB" sz="4000">
                <a:latin typeface="Calibri"/>
                <a:ea typeface="Calibri"/>
                <a:cs typeface="Calibri"/>
              </a:rPr>
              <a:t>Good attendance and punctuality sets good habits for the future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D04437C-D089-6BCB-2BEC-C05A1B003C8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06478" y="159469"/>
            <a:ext cx="2462434" cy="16414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64335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B57B9212-F38D-4149-844C-A03D40E23E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930400" y="0"/>
            <a:ext cx="9615526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F592F28-F4B5-C552-2602-FE7F422DD50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88663" y="643467"/>
            <a:ext cx="7874299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094294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503723-718F-4B68-87A6-CF51E50190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54172" y="640120"/>
            <a:ext cx="7000555" cy="800159"/>
          </a:xfrm>
        </p:spPr>
        <p:txBody>
          <a:bodyPr/>
          <a:lstStyle/>
          <a:p>
            <a:r>
              <a:rPr lang="en-GB"/>
              <a:t>Uniform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E49EDF0-76EB-4218-900A-6398201DF2A2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sz="2800" dirty="0"/>
              <a:t>Smart school uniform sets the tone for a day of learning.</a:t>
            </a:r>
          </a:p>
          <a:p>
            <a:r>
              <a:rPr lang="en-GB" sz="2800" dirty="0"/>
              <a:t>Remember all black school shoes, stud earrings (if pierced), no extreme hair styles or hair coloured.</a:t>
            </a:r>
          </a:p>
          <a:p>
            <a:r>
              <a:rPr lang="en-GB" sz="2800" dirty="0"/>
              <a:t>No false or acrylic nails (these are dangerous)</a:t>
            </a:r>
          </a:p>
          <a:p>
            <a:r>
              <a:rPr lang="en-GB" sz="2800" dirty="0"/>
              <a:t>No make-up.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290F716-1184-1CBA-A3AB-4C9CE5A555B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29497" y="142395"/>
            <a:ext cx="2462997" cy="16399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222285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97E968-6299-46CB-AAF3-607B6BB044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PE – Physical education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F1EFAA0-8C36-4311-BFC8-9C7201DD162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205344" y="2011679"/>
            <a:ext cx="5059654" cy="4470601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r>
              <a:rPr lang="en-GB" dirty="0"/>
              <a:t>PE is part of the National Curriculum.</a:t>
            </a:r>
          </a:p>
          <a:p>
            <a:r>
              <a:rPr lang="en-GB" dirty="0"/>
              <a:t>Our PE days are Wednesday and Thursday</a:t>
            </a:r>
          </a:p>
          <a:p>
            <a:r>
              <a:rPr lang="en-GB" dirty="0"/>
              <a:t>Children are to come in their plain white PE tops or school polo-shirt for the day.</a:t>
            </a:r>
          </a:p>
          <a:p>
            <a:r>
              <a:rPr lang="en-GB" dirty="0"/>
              <a:t>Children can wear plain black tracksuit bottoms/ leggings and school jumpers if it is cold. Usually shorts. Trainers must be worn.</a:t>
            </a:r>
          </a:p>
          <a:p>
            <a:r>
              <a:rPr lang="en-GB" dirty="0"/>
              <a:t>Other clothing is </a:t>
            </a:r>
            <a:r>
              <a:rPr lang="en-GB" b="1" dirty="0"/>
              <a:t>not</a:t>
            </a:r>
            <a:r>
              <a:rPr lang="en-GB" dirty="0"/>
              <a:t> allowed.</a:t>
            </a:r>
          </a:p>
          <a:p>
            <a:r>
              <a:rPr lang="en-GB" dirty="0"/>
              <a:t>(Swimming kit and days / costs as necessary) </a:t>
            </a:r>
          </a:p>
          <a:p>
            <a:endParaRPr lang="en-GB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9E0D72B-D01F-F33C-5E54-A41E82D526D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12765" y="152970"/>
            <a:ext cx="2462997" cy="16399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353277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4DE9B1-28A1-4728-865C-72824233DB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#WDPSYearofReading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299DEDA-2ACD-49DF-81D3-25B2EB47211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sz="4000" cap="all"/>
              <a:t>WE ARE A READING SCHOOL!</a:t>
            </a:r>
            <a:endParaRPr lang="en-GB"/>
          </a:p>
          <a:p>
            <a:r>
              <a:rPr lang="en-GB"/>
              <a:t>Our ambition is for every child to read by 7 using a synthetic phonics approach and to develop a love of reading for fluency and comprehension in order to access a broad and balanced curriculum. We do everything to make this happen.</a:t>
            </a:r>
          </a:p>
        </p:txBody>
      </p:sp>
      <p:pic>
        <p:nvPicPr>
          <p:cNvPr id="5" name="Picture 4" descr="C:\Users\Taylor.jessica\AppData\Local\Microsoft\Windows\INetCache\Content.MSO\CB9B3010.tmp">
            <a:extLst>
              <a:ext uri="{FF2B5EF4-FFF2-40B4-BE49-F238E27FC236}">
                <a16:creationId xmlns:a16="http://schemas.microsoft.com/office/drawing/2014/main" id="{6688144F-5D39-4055-9B96-F3E90D10DD80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6754" y="4225131"/>
            <a:ext cx="3111274" cy="1373142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5" descr="A tree and a book&#10;&#10;AI-generated content may be incorrect.">
            <a:extLst>
              <a:ext uri="{FF2B5EF4-FFF2-40B4-BE49-F238E27FC236}">
                <a16:creationId xmlns:a16="http://schemas.microsoft.com/office/drawing/2014/main" id="{540F8763-74C8-6930-AF05-E056D3BD239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25196" y="474744"/>
            <a:ext cx="1264826" cy="1270556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4005899B-EE88-76EE-075C-64C5F5BE96D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07318" y="152970"/>
            <a:ext cx="2462997" cy="16399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856890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3A6C20-EF43-45B8-A992-C8C91A2E6A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Accelerated reader – a love of reading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D101B3F-CA57-422F-BC94-A27DF657FB8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b="1"/>
              <a:t>What is Accelerated Reader? </a:t>
            </a:r>
            <a:endParaRPr lang="en-GB"/>
          </a:p>
          <a:p>
            <a:r>
              <a:rPr lang="en-GB" u="sng">
                <a:hlinkClick r:id="rId2"/>
              </a:rPr>
              <a:t>Accelerated Reader</a:t>
            </a:r>
            <a:r>
              <a:rPr lang="en-GB"/>
              <a:t> is a computer program that helps teachers manage and monitor children’s independent reading practice. Your child picks a book at their own level and reads it at their own pace. When finished, your child takes a short quiz on the computer. (Passing the quiz is an indication that your child understood what was read.) </a:t>
            </a:r>
          </a:p>
          <a:p>
            <a:r>
              <a:rPr lang="en-GB"/>
              <a:t>Accelerated Reader gives children and teachers feedback based on the quiz results, which the teacher then uses to help your child set goals and direct ongoing reading practice</a:t>
            </a:r>
          </a:p>
        </p:txBody>
      </p:sp>
      <p:pic>
        <p:nvPicPr>
          <p:cNvPr id="4" name="Picture 3" descr="C:\Users\Taylor.jessica\AppData\Local\Microsoft\Windows\INetCache\Content.MSO\CB9B3010.tmp">
            <a:extLst>
              <a:ext uri="{FF2B5EF4-FFF2-40B4-BE49-F238E27FC236}">
                <a16:creationId xmlns:a16="http://schemas.microsoft.com/office/drawing/2014/main" id="{5524D4C6-CD92-413A-8AE7-2C96B52FDA42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9724" y="5069822"/>
            <a:ext cx="2798902" cy="1144543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B53CB4E-3775-A61D-373D-1DF926CF9D3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07127" y="152970"/>
            <a:ext cx="2462997" cy="16399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188430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9C0A29-BD9E-4A30-B3EF-8DC06DDDCE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homework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F75B6F-01AB-40D9-80C1-0C454F2EE8A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/>
              <a:t>Homework in Upper KS2 consists of:</a:t>
            </a:r>
          </a:p>
          <a:p>
            <a:pPr lvl="1"/>
            <a:r>
              <a:rPr lang="en-GB" dirty="0"/>
              <a:t>Daily reading</a:t>
            </a:r>
          </a:p>
          <a:p>
            <a:pPr lvl="1"/>
            <a:r>
              <a:rPr lang="en-GB" dirty="0"/>
              <a:t>Spelling</a:t>
            </a:r>
          </a:p>
          <a:p>
            <a:pPr lvl="1"/>
            <a:r>
              <a:rPr lang="en-GB" dirty="0"/>
              <a:t>Maths </a:t>
            </a:r>
          </a:p>
          <a:p>
            <a:pPr lvl="1"/>
            <a:r>
              <a:rPr lang="en-GB" dirty="0"/>
              <a:t>It is set on a Friday and ‘collected’ on a Friday.</a:t>
            </a:r>
          </a:p>
          <a:p>
            <a:pPr lvl="1"/>
            <a:r>
              <a:rPr lang="en-GB" dirty="0"/>
              <a:t>This sets good habits for moving on in education and the world of work.</a:t>
            </a:r>
          </a:p>
          <a:p>
            <a:pPr lvl="1"/>
            <a:r>
              <a:rPr lang="en-GB" dirty="0"/>
              <a:t>It is tightly focused on core learning – it helps to build perseverance.</a:t>
            </a:r>
          </a:p>
          <a:p>
            <a:pPr lvl="1"/>
            <a:r>
              <a:rPr lang="en-GB" dirty="0"/>
              <a:t>Teachers will keep a record of children who complete homework.</a:t>
            </a:r>
          </a:p>
          <a:p>
            <a:pPr lvl="1"/>
            <a:r>
              <a:rPr lang="en-GB" dirty="0"/>
              <a:t>Children who do not complete their homework will be expected to do it during their lunch break on a Friday.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C86A501-60AA-6995-29D1-1518E777ACE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17046" y="152970"/>
            <a:ext cx="2462997" cy="16399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282848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Class Timetable 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6D2E0D98-582E-2598-6117-43DF5DDBAA4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59236409"/>
              </p:ext>
            </p:extLst>
          </p:nvPr>
        </p:nvGraphicFramePr>
        <p:xfrm>
          <a:off x="2628348" y="2010634"/>
          <a:ext cx="6933716" cy="4208334"/>
        </p:xfrm>
        <a:graphic>
          <a:graphicData uri="http://schemas.openxmlformats.org/drawingml/2006/table">
            <a:tbl>
              <a:tblPr/>
              <a:tblGrid>
                <a:gridCol w="552625">
                  <a:extLst>
                    <a:ext uri="{9D8B030D-6E8A-4147-A177-3AD203B41FA5}">
                      <a16:colId xmlns:a16="http://schemas.microsoft.com/office/drawing/2014/main" val="1885220978"/>
                    </a:ext>
                  </a:extLst>
                </a:gridCol>
                <a:gridCol w="647607">
                  <a:extLst>
                    <a:ext uri="{9D8B030D-6E8A-4147-A177-3AD203B41FA5}">
                      <a16:colId xmlns:a16="http://schemas.microsoft.com/office/drawing/2014/main" val="2242083315"/>
                    </a:ext>
                  </a:extLst>
                </a:gridCol>
                <a:gridCol w="552625">
                  <a:extLst>
                    <a:ext uri="{9D8B030D-6E8A-4147-A177-3AD203B41FA5}">
                      <a16:colId xmlns:a16="http://schemas.microsoft.com/office/drawing/2014/main" val="1836721716"/>
                    </a:ext>
                  </a:extLst>
                </a:gridCol>
                <a:gridCol w="552625">
                  <a:extLst>
                    <a:ext uri="{9D8B030D-6E8A-4147-A177-3AD203B41FA5}">
                      <a16:colId xmlns:a16="http://schemas.microsoft.com/office/drawing/2014/main" val="2469175684"/>
                    </a:ext>
                  </a:extLst>
                </a:gridCol>
                <a:gridCol w="552625">
                  <a:extLst>
                    <a:ext uri="{9D8B030D-6E8A-4147-A177-3AD203B41FA5}">
                      <a16:colId xmlns:a16="http://schemas.microsoft.com/office/drawing/2014/main" val="219917807"/>
                    </a:ext>
                  </a:extLst>
                </a:gridCol>
                <a:gridCol w="552625">
                  <a:extLst>
                    <a:ext uri="{9D8B030D-6E8A-4147-A177-3AD203B41FA5}">
                      <a16:colId xmlns:a16="http://schemas.microsoft.com/office/drawing/2014/main" val="2382123204"/>
                    </a:ext>
                  </a:extLst>
                </a:gridCol>
                <a:gridCol w="552625">
                  <a:extLst>
                    <a:ext uri="{9D8B030D-6E8A-4147-A177-3AD203B41FA5}">
                      <a16:colId xmlns:a16="http://schemas.microsoft.com/office/drawing/2014/main" val="2061559598"/>
                    </a:ext>
                  </a:extLst>
                </a:gridCol>
                <a:gridCol w="552625">
                  <a:extLst>
                    <a:ext uri="{9D8B030D-6E8A-4147-A177-3AD203B41FA5}">
                      <a16:colId xmlns:a16="http://schemas.microsoft.com/office/drawing/2014/main" val="2893538253"/>
                    </a:ext>
                  </a:extLst>
                </a:gridCol>
                <a:gridCol w="679268">
                  <a:extLst>
                    <a:ext uri="{9D8B030D-6E8A-4147-A177-3AD203B41FA5}">
                      <a16:colId xmlns:a16="http://schemas.microsoft.com/office/drawing/2014/main" val="2141659386"/>
                    </a:ext>
                  </a:extLst>
                </a:gridCol>
                <a:gridCol w="633216">
                  <a:extLst>
                    <a:ext uri="{9D8B030D-6E8A-4147-A177-3AD203B41FA5}">
                      <a16:colId xmlns:a16="http://schemas.microsoft.com/office/drawing/2014/main" val="2739680750"/>
                    </a:ext>
                  </a:extLst>
                </a:gridCol>
                <a:gridCol w="552625">
                  <a:extLst>
                    <a:ext uri="{9D8B030D-6E8A-4147-A177-3AD203B41FA5}">
                      <a16:colId xmlns:a16="http://schemas.microsoft.com/office/drawing/2014/main" val="232926324"/>
                    </a:ext>
                  </a:extLst>
                </a:gridCol>
                <a:gridCol w="552625">
                  <a:extLst>
                    <a:ext uri="{9D8B030D-6E8A-4147-A177-3AD203B41FA5}">
                      <a16:colId xmlns:a16="http://schemas.microsoft.com/office/drawing/2014/main" val="3189332801"/>
                    </a:ext>
                  </a:extLst>
                </a:gridCol>
              </a:tblGrid>
              <a:tr h="506207">
                <a:tc>
                  <a:txBody>
                    <a:bodyPr/>
                    <a:lstStyle/>
                    <a:p>
                      <a:pPr algn="l" fontAlgn="b"/>
                      <a:endParaRPr lang="en-GB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638" marR="8638" marT="8638" marB="41464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Year 5 (Mr Jones) - Bluebells</a:t>
                      </a:r>
                    </a:p>
                  </a:txBody>
                  <a:tcPr marL="8638" marR="8638" marT="8638" marB="41464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638" marR="8638" marT="8638" marB="41464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638" marR="8638" marT="8638" marB="41464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638" marR="8638" marT="8638" marB="41464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638" marR="8638" marT="8638" marB="41464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638" marR="8638" marT="8638" marB="41464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638" marR="8638" marT="8638" marB="41464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638" marR="8638" marT="8638" marB="41464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638" marR="8638" marT="8638" marB="41464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638" marR="8638" marT="8638" marB="41464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GB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638" marR="8638" marT="8638" marB="41464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95556195"/>
                  </a:ext>
                </a:extLst>
              </a:tr>
              <a:tr h="202137">
                <a:tc>
                  <a:txBody>
                    <a:bodyPr/>
                    <a:lstStyle/>
                    <a:p>
                      <a:pPr algn="l" fontAlgn="b"/>
                      <a:endParaRPr lang="en-GB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638" marR="8638" marT="8638" marB="41464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8.45</a:t>
                      </a:r>
                    </a:p>
                  </a:txBody>
                  <a:tcPr marL="8638" marR="8638" marT="8638" marB="41464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9.00</a:t>
                      </a:r>
                    </a:p>
                  </a:txBody>
                  <a:tcPr marL="8638" marR="8638" marT="8638" marB="41464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10.00</a:t>
                      </a:r>
                    </a:p>
                  </a:txBody>
                  <a:tcPr marL="8638" marR="8638" marT="8638" marB="41464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10.30</a:t>
                      </a:r>
                    </a:p>
                  </a:txBody>
                  <a:tcPr marL="8638" marR="8638" marT="8638" marB="41464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10.45</a:t>
                      </a:r>
                    </a:p>
                  </a:txBody>
                  <a:tcPr marL="8638" marR="8638" marT="8638" marB="41464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11.00</a:t>
                      </a:r>
                    </a:p>
                  </a:txBody>
                  <a:tcPr marL="8638" marR="8638" marT="8638" marB="41464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12.00</a:t>
                      </a:r>
                    </a:p>
                  </a:txBody>
                  <a:tcPr marL="8638" marR="8638" marT="8638" marB="41464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13.00</a:t>
                      </a:r>
                    </a:p>
                  </a:txBody>
                  <a:tcPr marL="8638" marR="8638" marT="8638" marB="41464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14.00</a:t>
                      </a:r>
                    </a:p>
                  </a:txBody>
                  <a:tcPr marL="8638" marR="8638" marT="8638" marB="41464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15.00</a:t>
                      </a:r>
                    </a:p>
                  </a:txBody>
                  <a:tcPr marL="8638" marR="8638" marT="8638" marB="41464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15.15</a:t>
                      </a:r>
                    </a:p>
                  </a:txBody>
                  <a:tcPr marL="8638" marR="8638" marT="8638" marB="41464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1085202"/>
                  </a:ext>
                </a:extLst>
              </a:tr>
              <a:tr h="699706"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</a:t>
                      </a:r>
                    </a:p>
                  </a:txBody>
                  <a:tcPr marL="8638" marR="8638" marT="8638" marB="41464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Registration / Fluent in 5</a:t>
                      </a:r>
                    </a:p>
                  </a:txBody>
                  <a:tcPr marL="8638" marR="8638" marT="8638" marB="41464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English</a:t>
                      </a:r>
                    </a:p>
                  </a:txBody>
                  <a:tcPr marL="8638" marR="8638" marT="8638" marB="41464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Reading</a:t>
                      </a:r>
                    </a:p>
                  </a:txBody>
                  <a:tcPr marL="8638" marR="8638" marT="8638" marB="41464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Assembly</a:t>
                      </a:r>
                    </a:p>
                  </a:txBody>
                  <a:tcPr marL="8638" marR="8638" marT="8638" marB="41464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Break</a:t>
                      </a:r>
                    </a:p>
                  </a:txBody>
                  <a:tcPr marL="8638" marR="8638" marT="8638" marB="41464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Maths</a:t>
                      </a:r>
                    </a:p>
                  </a:txBody>
                  <a:tcPr marL="8638" marR="8638" marT="8638" marB="41464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Lunch</a:t>
                      </a:r>
                    </a:p>
                  </a:txBody>
                  <a:tcPr marL="8638" marR="8638" marT="8638" marB="41464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Hist / Geog</a:t>
                      </a:r>
                    </a:p>
                    <a:p>
                      <a:pPr algn="ctr" fontAlgn="ctr"/>
                      <a:endParaRPr lang="en-GB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638" marR="8638" marT="8638" marB="41464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Music</a:t>
                      </a:r>
                    </a:p>
                  </a:txBody>
                  <a:tcPr marL="8638" marR="8638" marT="8638" marB="41464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Whole class reading</a:t>
                      </a:r>
                    </a:p>
                  </a:txBody>
                  <a:tcPr marL="8638" marR="8638" marT="8638" marB="41464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End of the day</a:t>
                      </a:r>
                    </a:p>
                  </a:txBody>
                  <a:tcPr marL="8638" marR="8638" marT="8638" marB="41464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08211811"/>
                  </a:ext>
                </a:extLst>
              </a:tr>
              <a:tr h="699706"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</a:t>
                      </a:r>
                    </a:p>
                  </a:txBody>
                  <a:tcPr marL="8638" marR="8638" marT="8638" marB="41464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Registration / Fluent in 5</a:t>
                      </a:r>
                    </a:p>
                  </a:txBody>
                  <a:tcPr marL="8638" marR="8638" marT="8638" marB="41464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English</a:t>
                      </a:r>
                    </a:p>
                  </a:txBody>
                  <a:tcPr marL="8638" marR="8638" marT="8638" marB="41464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Reading</a:t>
                      </a:r>
                    </a:p>
                  </a:txBody>
                  <a:tcPr marL="8638" marR="8638" marT="8638" marB="41464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Assembly</a:t>
                      </a:r>
                    </a:p>
                  </a:txBody>
                  <a:tcPr marL="8638" marR="8638" marT="8638" marB="41464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Break</a:t>
                      </a:r>
                    </a:p>
                  </a:txBody>
                  <a:tcPr marL="8638" marR="8638" marT="8638" marB="41464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Maths</a:t>
                      </a:r>
                    </a:p>
                  </a:txBody>
                  <a:tcPr marL="8638" marR="8638" marT="8638" marB="41464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Lunch</a:t>
                      </a:r>
                    </a:p>
                  </a:txBody>
                  <a:tcPr marL="8638" marR="8638" marT="8638" marB="41464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Spanish</a:t>
                      </a:r>
                    </a:p>
                  </a:txBody>
                  <a:tcPr marL="8638" marR="8638" marT="8638" marB="41464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PSHE</a:t>
                      </a:r>
                    </a:p>
                  </a:txBody>
                  <a:tcPr marL="8638" marR="8638" marT="8638" marB="41464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Whole class reading</a:t>
                      </a:r>
                    </a:p>
                  </a:txBody>
                  <a:tcPr marL="8638" marR="8638" marT="8638" marB="41464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End of the day</a:t>
                      </a:r>
                    </a:p>
                  </a:txBody>
                  <a:tcPr marL="8638" marR="8638" marT="8638" marB="41464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51743254"/>
                  </a:ext>
                </a:extLst>
              </a:tr>
              <a:tr h="699706"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</a:t>
                      </a:r>
                    </a:p>
                  </a:txBody>
                  <a:tcPr marL="8638" marR="8638" marT="8638" marB="41464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Registration / Fluent in 5</a:t>
                      </a:r>
                    </a:p>
                  </a:txBody>
                  <a:tcPr marL="8638" marR="8638" marT="8638" marB="41464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English</a:t>
                      </a:r>
                    </a:p>
                  </a:txBody>
                  <a:tcPr marL="8638" marR="8638" marT="8638" marB="41464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Reading</a:t>
                      </a:r>
                    </a:p>
                  </a:txBody>
                  <a:tcPr marL="8638" marR="8638" marT="8638" marB="41464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Assembly</a:t>
                      </a:r>
                    </a:p>
                  </a:txBody>
                  <a:tcPr marL="8638" marR="8638" marT="8638" marB="41464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Break</a:t>
                      </a:r>
                    </a:p>
                  </a:txBody>
                  <a:tcPr marL="8638" marR="8638" marT="8638" marB="41464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Maths</a:t>
                      </a:r>
                    </a:p>
                  </a:txBody>
                  <a:tcPr marL="8638" marR="8638" marT="8638" marB="41464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Lunch</a:t>
                      </a:r>
                    </a:p>
                  </a:txBody>
                  <a:tcPr marL="8638" marR="8638" marT="8638" marB="41464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PE</a:t>
                      </a:r>
                    </a:p>
                  </a:txBody>
                  <a:tcPr marL="8638" marR="8638" marT="8638" marB="41464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Art</a:t>
                      </a:r>
                    </a:p>
                  </a:txBody>
                  <a:tcPr marL="8638" marR="8638" marT="8638" marB="41464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Whole class reading</a:t>
                      </a:r>
                    </a:p>
                  </a:txBody>
                  <a:tcPr marL="8638" marR="8638" marT="8638" marB="41464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End of the day</a:t>
                      </a:r>
                    </a:p>
                  </a:txBody>
                  <a:tcPr marL="8638" marR="8638" marT="8638" marB="41464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0411363"/>
                  </a:ext>
                </a:extLst>
              </a:tr>
              <a:tr h="699706"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</a:t>
                      </a:r>
                    </a:p>
                  </a:txBody>
                  <a:tcPr marL="8638" marR="8638" marT="8638" marB="41464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Registration / Fluent in 5</a:t>
                      </a:r>
                    </a:p>
                  </a:txBody>
                  <a:tcPr marL="8638" marR="8638" marT="8638" marB="41464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English</a:t>
                      </a:r>
                    </a:p>
                  </a:txBody>
                  <a:tcPr marL="8638" marR="8638" marT="8638" marB="41464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Reading</a:t>
                      </a:r>
                    </a:p>
                  </a:txBody>
                  <a:tcPr marL="8638" marR="8638" marT="8638" marB="41464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Assembly</a:t>
                      </a:r>
                    </a:p>
                  </a:txBody>
                  <a:tcPr marL="8638" marR="8638" marT="8638" marB="41464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Break</a:t>
                      </a:r>
                    </a:p>
                  </a:txBody>
                  <a:tcPr marL="8638" marR="8638" marT="8638" marB="41464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Maths</a:t>
                      </a:r>
                    </a:p>
                  </a:txBody>
                  <a:tcPr marL="8638" marR="8638" marT="8638" marB="41464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Lunch</a:t>
                      </a:r>
                    </a:p>
                  </a:txBody>
                  <a:tcPr marL="8638" marR="8638" marT="8638" marB="41464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PE</a:t>
                      </a:r>
                    </a:p>
                  </a:txBody>
                  <a:tcPr marL="8638" marR="8638" marT="8638" marB="41464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Science</a:t>
                      </a:r>
                    </a:p>
                  </a:txBody>
                  <a:tcPr marL="8638" marR="8638" marT="8638" marB="41464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Whole class reading</a:t>
                      </a:r>
                    </a:p>
                  </a:txBody>
                  <a:tcPr marL="8638" marR="8638" marT="8638" marB="41464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End of the day</a:t>
                      </a:r>
                    </a:p>
                  </a:txBody>
                  <a:tcPr marL="8638" marR="8638" marT="8638" marB="41464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88301667"/>
                  </a:ext>
                </a:extLst>
              </a:tr>
              <a:tr h="699706">
                <a:tc>
                  <a:txBody>
                    <a:bodyPr/>
                    <a:lstStyle/>
                    <a:p>
                      <a:pPr algn="ctr" fontAlgn="b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</a:t>
                      </a:r>
                    </a:p>
                  </a:txBody>
                  <a:tcPr marL="8638" marR="8638" marT="8638" marB="41464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Registration / Fluent in 5</a:t>
                      </a:r>
                    </a:p>
                  </a:txBody>
                  <a:tcPr marL="8638" marR="8638" marT="8638" marB="41464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English</a:t>
                      </a:r>
                    </a:p>
                  </a:txBody>
                  <a:tcPr marL="8638" marR="8638" marT="8638" marB="41464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Reading</a:t>
                      </a:r>
                    </a:p>
                  </a:txBody>
                  <a:tcPr marL="8638" marR="8638" marT="8638" marB="41464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Assembly</a:t>
                      </a:r>
                    </a:p>
                  </a:txBody>
                  <a:tcPr marL="8638" marR="8638" marT="8638" marB="41464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Break</a:t>
                      </a:r>
                    </a:p>
                  </a:txBody>
                  <a:tcPr marL="8638" marR="8638" marT="8638" marB="41464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Maths</a:t>
                      </a:r>
                    </a:p>
                  </a:txBody>
                  <a:tcPr marL="8638" marR="8638" marT="8638" marB="41464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Lunch</a:t>
                      </a:r>
                    </a:p>
                  </a:txBody>
                  <a:tcPr marL="8638" marR="8638" marT="8638" marB="41464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Computing</a:t>
                      </a:r>
                    </a:p>
                  </a:txBody>
                  <a:tcPr marL="8638" marR="8638" marT="8638" marB="41464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</a:t>
                      </a:r>
                    </a:p>
                  </a:txBody>
                  <a:tcPr marL="8638" marR="8638" marT="8638" marB="41464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Whole class reading</a:t>
                      </a:r>
                    </a:p>
                  </a:txBody>
                  <a:tcPr marL="8638" marR="8638" marT="8638" marB="41464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End of the day</a:t>
                      </a:r>
                    </a:p>
                  </a:txBody>
                  <a:tcPr marL="8638" marR="8638" marT="8638" marB="41464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1127879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300274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Robinwood</a:t>
            </a:r>
            <a:r>
              <a:rPr lang="en-GB" dirty="0"/>
              <a:t> &amp; London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2800" dirty="0"/>
              <a:t>The RobinWood residential dates are Monday 16</a:t>
            </a:r>
            <a:r>
              <a:rPr lang="en-GB" sz="2800" baseline="30000" dirty="0"/>
              <a:t>th</a:t>
            </a:r>
            <a:r>
              <a:rPr lang="en-GB" sz="2800" dirty="0"/>
              <a:t> Nov-Wednesday 18</a:t>
            </a:r>
            <a:r>
              <a:rPr lang="en-GB" sz="2800" baseline="30000" dirty="0"/>
              <a:t>th</a:t>
            </a:r>
            <a:r>
              <a:rPr lang="en-GB" sz="2800" dirty="0"/>
              <a:t> Nov.</a:t>
            </a:r>
          </a:p>
          <a:p>
            <a:pPr marL="0" indent="0">
              <a:buNone/>
            </a:pPr>
            <a:endParaRPr lang="en-GB" sz="2800" dirty="0"/>
          </a:p>
          <a:p>
            <a:pPr marL="0" indent="0">
              <a:buNone/>
            </a:pPr>
            <a:r>
              <a:rPr lang="en-GB" sz="2800" dirty="0"/>
              <a:t>London residential dates  are Monday 15</a:t>
            </a:r>
            <a:r>
              <a:rPr lang="en-GB" sz="2800" baseline="30000" dirty="0"/>
              <a:t>th</a:t>
            </a:r>
            <a:r>
              <a:rPr lang="en-GB" sz="2800" dirty="0"/>
              <a:t> March – Wednesday 17</a:t>
            </a:r>
            <a:r>
              <a:rPr lang="en-GB" sz="2800" baseline="30000" dirty="0"/>
              <a:t>th</a:t>
            </a:r>
            <a:r>
              <a:rPr lang="en-GB" sz="2800" dirty="0"/>
              <a:t> March.</a:t>
            </a:r>
          </a:p>
          <a:p>
            <a:pPr marL="0" indent="0">
              <a:buNone/>
            </a:pPr>
            <a:endParaRPr lang="en-GB" sz="2800" dirty="0"/>
          </a:p>
          <a:p>
            <a:pPr marL="0" indent="0">
              <a:buNone/>
            </a:pPr>
            <a:r>
              <a:rPr lang="en-GB" sz="2800" dirty="0"/>
              <a:t>More information will follow about each of these nearer the time</a:t>
            </a:r>
            <a:r>
              <a:rPr lang="en-GB" sz="2800" dirty="0">
                <a:sym typeface="Wingdings" panose="05000000000000000000" pitchFamily="2" charset="2"/>
              </a:rPr>
              <a:t>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112291869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Helping your child reach their full potential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GB" sz="3200" dirty="0"/>
              <a:t>Talk to us if you have any concerns</a:t>
            </a:r>
          </a:p>
          <a:p>
            <a:r>
              <a:rPr lang="en-GB" sz="3200" dirty="0"/>
              <a:t>Ensure your child is in school every day and on time</a:t>
            </a:r>
          </a:p>
          <a:p>
            <a:r>
              <a:rPr lang="en-GB" sz="3200" dirty="0"/>
              <a:t>Listen to your child read daily or ensure they read daily independently</a:t>
            </a:r>
          </a:p>
          <a:p>
            <a:r>
              <a:rPr lang="en-GB" sz="3200" dirty="0"/>
              <a:t>Ensure they bring their reading book into school every day</a:t>
            </a:r>
          </a:p>
          <a:p>
            <a:r>
              <a:rPr lang="en-GB" sz="3200" dirty="0"/>
              <a:t>Ensure homework is completed and handed in on time or completed on line </a:t>
            </a:r>
          </a:p>
        </p:txBody>
      </p:sp>
    </p:spTree>
    <p:extLst>
      <p:ext uri="{BB962C8B-B14F-4D97-AF65-F5344CB8AC3E}">
        <p14:creationId xmlns:p14="http://schemas.microsoft.com/office/powerpoint/2010/main" val="702223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B531D5-9B23-4C9C-8714-2F2004FFC6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How to find out more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DF7C7C2-F800-4F6D-820E-6A778D0BD34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07007" y="1913470"/>
            <a:ext cx="9991423" cy="743094"/>
          </a:xfrm>
        </p:spPr>
        <p:txBody>
          <a:bodyPr>
            <a:normAutofit/>
          </a:bodyPr>
          <a:lstStyle/>
          <a:p>
            <a:r>
              <a:rPr lang="en-GB"/>
              <a:t>Our school website: </a:t>
            </a:r>
            <a:r>
              <a:rPr lang="en-GB" b="0">
                <a:ea typeface="+mn-lt"/>
                <a:cs typeface="+mn-lt"/>
                <a:hlinkClick r:id="rId2"/>
              </a:rPr>
              <a:t>https://www.westdenton.newcastle.sch.uk/</a:t>
            </a:r>
            <a:r>
              <a:rPr lang="en-GB" b="0">
                <a:ea typeface="+mn-lt"/>
                <a:cs typeface="+mn-lt"/>
              </a:rPr>
              <a:t> </a:t>
            </a:r>
            <a:endParaRPr lang="en-GB">
              <a:ea typeface="+mn-lt"/>
              <a:cs typeface="+mn-lt"/>
            </a:endParaRPr>
          </a:p>
        </p:txBody>
      </p:sp>
      <p:pic>
        <p:nvPicPr>
          <p:cNvPr id="5" name="Picture 4" descr="A close-up of a school website&#10;&#10;AI-generated content may be incorrect.">
            <a:extLst>
              <a:ext uri="{FF2B5EF4-FFF2-40B4-BE49-F238E27FC236}">
                <a16:creationId xmlns:a16="http://schemas.microsoft.com/office/drawing/2014/main" id="{1BE2AE15-87DE-10A2-275B-C47AFD9B14F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37980" y="2516284"/>
            <a:ext cx="8135640" cy="411824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EC56E93-A5AB-9C6F-2D92-5702D5D57E2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358680" y="152970"/>
            <a:ext cx="2462997" cy="16399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581975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B44722AB-ADBF-FA2D-6151-C7034C69B6F7}"/>
              </a:ext>
            </a:extLst>
          </p:cNvPr>
          <p:cNvSpPr txBox="1"/>
          <p:nvPr/>
        </p:nvSpPr>
        <p:spPr>
          <a:xfrm>
            <a:off x="1248992" y="1959428"/>
            <a:ext cx="7963759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>
                <a:ea typeface="+mn-lt"/>
                <a:cs typeface="+mn-lt"/>
                <a:hlinkClick r:id="rId2"/>
              </a:rPr>
              <a:t>https://www.facebook.com/westdentonprimaryschool/</a:t>
            </a:r>
            <a:r>
              <a:rPr lang="en-US">
                <a:ea typeface="+mn-lt"/>
                <a:cs typeface="+mn-lt"/>
              </a:rPr>
              <a:t> </a:t>
            </a:r>
            <a:endParaRPr lang="en-US"/>
          </a:p>
        </p:txBody>
      </p:sp>
      <p:pic>
        <p:nvPicPr>
          <p:cNvPr id="4" name="Picture 3" descr="Facebook Logo Social Network · Free image on Pixabay">
            <a:extLst>
              <a:ext uri="{FF2B5EF4-FFF2-40B4-BE49-F238E27FC236}">
                <a16:creationId xmlns:a16="http://schemas.microsoft.com/office/drawing/2014/main" id="{D10E02B5-E1F0-65EC-A756-B9BB7015989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48993" y="271892"/>
            <a:ext cx="2761534" cy="1513043"/>
          </a:xfrm>
          <a:prstGeom prst="rect">
            <a:avLst/>
          </a:prstGeom>
        </p:spPr>
      </p:pic>
      <p:pic>
        <p:nvPicPr>
          <p:cNvPr id="5" name="Picture 4" descr="A screenshot of a social media post&#10;&#10;AI-generated content may be incorrect.">
            <a:extLst>
              <a:ext uri="{FF2B5EF4-FFF2-40B4-BE49-F238E27FC236}">
                <a16:creationId xmlns:a16="http://schemas.microsoft.com/office/drawing/2014/main" id="{457D4575-4A45-7749-9C1C-55C01DBCAF8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49534" y="2480797"/>
            <a:ext cx="5492932" cy="403344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C851AFE-95DA-81C3-A257-832B9B4D810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319770" y="208430"/>
            <a:ext cx="2462997" cy="16399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573126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4EB18F-FC44-4A64-A2C3-900E29C00C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If you need to talk to us…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299DDF-1A12-43F9-A723-3C16D76FE4F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/>
              <a:t>We can pass on small pieces of information at the beginning of the day.</a:t>
            </a:r>
          </a:p>
          <a:p>
            <a:r>
              <a:rPr lang="en-GB"/>
              <a:t>If you would like to talk more in-depth, please make an appointment with the office. We’re here to listen and address things as soon as possible.</a:t>
            </a:r>
          </a:p>
        </p:txBody>
      </p:sp>
      <p:pic>
        <p:nvPicPr>
          <p:cNvPr id="5" name="Picture 4" descr="A group of kids standing in blue circles&#10;&#10;AI-generated content may be incorrect.">
            <a:extLst>
              <a:ext uri="{FF2B5EF4-FFF2-40B4-BE49-F238E27FC236}">
                <a16:creationId xmlns:a16="http://schemas.microsoft.com/office/drawing/2014/main" id="{904E4F90-F8D0-5A24-BC05-CEDF4A236B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66008" y="3431865"/>
            <a:ext cx="3259985" cy="325998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50B13B6-D9A9-0415-CAC7-B23491CC644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50509" y="152970"/>
            <a:ext cx="2462997" cy="16399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84229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anded">
  <a:themeElements>
    <a:clrScheme name="Banded">
      <a:dk1>
        <a:srgbClr val="2C2C2C"/>
      </a:dk1>
      <a:lt1>
        <a:srgbClr val="FFFFFF"/>
      </a:lt1>
      <a:dk2>
        <a:srgbClr val="099BDD"/>
      </a:dk2>
      <a:lt2>
        <a:srgbClr val="F2F2F2"/>
      </a:lt2>
      <a:accent1>
        <a:srgbClr val="FFC000"/>
      </a:accent1>
      <a:accent2>
        <a:srgbClr val="A5D028"/>
      </a:accent2>
      <a:accent3>
        <a:srgbClr val="08CC78"/>
      </a:accent3>
      <a:accent4>
        <a:srgbClr val="F24099"/>
      </a:accent4>
      <a:accent5>
        <a:srgbClr val="828288"/>
      </a:accent5>
      <a:accent6>
        <a:srgbClr val="F56617"/>
      </a:accent6>
      <a:hlink>
        <a:srgbClr val="005DBA"/>
      </a:hlink>
      <a:folHlink>
        <a:srgbClr val="6C606A"/>
      </a:folHlink>
    </a:clrScheme>
    <a:fontScheme name="Banded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Banded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120000"/>
                <a:lumMod val="107000"/>
              </a:schemeClr>
            </a:gs>
            <a:gs pos="50000">
              <a:schemeClr val="phClr">
                <a:tint val="70000"/>
                <a:satMod val="124000"/>
                <a:lumMod val="103000"/>
              </a:schemeClr>
            </a:gs>
            <a:gs pos="100000">
              <a:schemeClr val="phClr">
                <a:tint val="85000"/>
                <a:satMod val="12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5000"/>
                <a:shade val="98000"/>
                <a:satMod val="110000"/>
                <a:lumMod val="103000"/>
              </a:schemeClr>
            </a:gs>
            <a:gs pos="50000">
              <a:schemeClr val="phClr">
                <a:shade val="85000"/>
                <a:satMod val="105000"/>
                <a:lumMod val="100000"/>
              </a:schemeClr>
            </a:gs>
            <a:gs pos="100000">
              <a:schemeClr val="phClr">
                <a:shade val="60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5875" dir="5400000" algn="ctr" rotWithShape="0">
              <a:srgbClr val="000000">
                <a:alpha val="68000"/>
              </a:srgbClr>
            </a:outerShdw>
          </a:effectLst>
        </a:effectStyle>
        <a:effectStyle>
          <a:effectLst>
            <a:outerShdw blurRad="88900" dist="2794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/>
              <a:schemeClr val="phClr">
                <a:shade val="91000"/>
                <a:satMod val="105000"/>
              </a:schemeClr>
            </a:duotone>
          </a:blip>
          <a:tile tx="0" ty="0" sx="100000" sy="100000" flip="none" algn="tl"/>
        </a:blipFill>
        <a:gradFill rotWithShape="1">
          <a:gsLst>
            <a:gs pos="0">
              <a:schemeClr val="phClr">
                <a:tint val="100000"/>
                <a:shade val="0"/>
                <a:satMod val="100000"/>
              </a:schemeClr>
            </a:gs>
            <a:gs pos="100000">
              <a:schemeClr val="phClr">
                <a:shade val="100000"/>
                <a:satMod val="10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nded" id="{98DFF888-2449-4D28-977C-6306C017633E}" vid="{9792607F-9579-4224-82FF-9C88C3E1E53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TM03090430[[fn=Banded]]</Template>
  <TotalTime>446</TotalTime>
  <Words>742</Words>
  <Application>Microsoft Office PowerPoint</Application>
  <PresentationFormat>Widescreen</PresentationFormat>
  <Paragraphs>133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0" baseType="lpstr">
      <vt:lpstr>Calibri</vt:lpstr>
      <vt:lpstr>Corbel</vt:lpstr>
      <vt:lpstr>Wingdings</vt:lpstr>
      <vt:lpstr>Banded</vt:lpstr>
      <vt:lpstr>Welcome to Bluebells</vt:lpstr>
      <vt:lpstr>Our vision: </vt:lpstr>
      <vt:lpstr>School rules</vt:lpstr>
      <vt:lpstr>Attendance and punctuality</vt:lpstr>
      <vt:lpstr>PowerPoint Presentation</vt:lpstr>
      <vt:lpstr>Uniform</vt:lpstr>
      <vt:lpstr>PE – Physical education</vt:lpstr>
      <vt:lpstr>#WDPSYearofReading</vt:lpstr>
      <vt:lpstr>Accelerated reader – a love of reading</vt:lpstr>
      <vt:lpstr>homework</vt:lpstr>
      <vt:lpstr>Class Timetable </vt:lpstr>
      <vt:lpstr>Robinwood &amp; London</vt:lpstr>
      <vt:lpstr>Helping your child reach their full potential</vt:lpstr>
      <vt:lpstr>How to find out more</vt:lpstr>
      <vt:lpstr>PowerPoint Presentation</vt:lpstr>
      <vt:lpstr>If you need to talk to us…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Behaviour update</dc:title>
  <dc:creator>Gavin Johnston</dc:creator>
  <cp:lastModifiedBy>Jones, Neil</cp:lastModifiedBy>
  <cp:revision>34</cp:revision>
  <dcterms:created xsi:type="dcterms:W3CDTF">2021-09-05T09:47:29Z</dcterms:created>
  <dcterms:modified xsi:type="dcterms:W3CDTF">2026-09-09T08:09:15Z</dcterms:modified>
</cp:coreProperties>
</file>