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97" r:id="rId2"/>
    <p:sldId id="312" r:id="rId3"/>
    <p:sldId id="310" r:id="rId4"/>
    <p:sldId id="298" r:id="rId5"/>
    <p:sldId id="308" r:id="rId6"/>
    <p:sldId id="311" r:id="rId7"/>
    <p:sldId id="313" r:id="rId8"/>
    <p:sldId id="300" r:id="rId9"/>
    <p:sldId id="301" r:id="rId10"/>
    <p:sldId id="302" r:id="rId11"/>
    <p:sldId id="305" r:id="rId12"/>
    <p:sldId id="306" r:id="rId13"/>
    <p:sldId id="30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A93017-BED2-5915-35F8-F5031D507A9E}" v="17" dt="2026-09-02T16:22:31.055"/>
    <p1510:client id="{BDCBEAF0-AAB0-E461-5ADD-2A96488B132A}" v="33" dt="2026-09-02T14:51:33.3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108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17927F-912E-4688-B26A-5F45446B7A49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0FE663-1C3C-45C6-878D-C6342FB132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732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001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104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0444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428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529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621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11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440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386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311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6DFF08F-DC6B-4601-B491-B0F83F6DD2DA}" type="datetimeFigureOut">
              <a:rPr lang="en-US" dirty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81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2231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BDEA4-2A66-47C1-86BA-CDD3E04BAA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alibri"/>
                <a:ea typeface="Calibri"/>
                <a:cs typeface="Calibri"/>
              </a:rPr>
              <a:t>Welcome to the SUNFLOWER Class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842DAC3F-7004-BE17-C816-B01652AEC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608" y="183338"/>
            <a:ext cx="1793280" cy="1753174"/>
          </a:xfrm>
          <a:prstGeom prst="rect">
            <a:avLst/>
          </a:prstGeom>
        </p:spPr>
      </p:pic>
      <p:pic>
        <p:nvPicPr>
          <p:cNvPr id="3" name="Picture 2" descr="How to grow sunflowers in pots - expert tips for success | Homes and Gardens">
            <a:extLst>
              <a:ext uri="{FF2B5EF4-FFF2-40B4-BE49-F238E27FC236}">
                <a16:creationId xmlns:a16="http://schemas.microsoft.com/office/drawing/2014/main" id="{373EDD62-DC79-B356-5A15-71762F1AF9A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" r="-76" b="-136"/>
          <a:stretch>
            <a:fillRect/>
          </a:stretch>
        </p:blipFill>
        <p:spPr>
          <a:xfrm>
            <a:off x="3512634" y="3904514"/>
            <a:ext cx="5185327" cy="29535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0F5B364-3384-68C3-969F-BB16E9107D2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3052" y="4273686"/>
            <a:ext cx="2953503" cy="221512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CB8D89A-D0BC-E3DF-A616-DF1D99A5822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945445" y="4273686"/>
            <a:ext cx="2953502" cy="2215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67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EA67E-7642-FECF-AF53-4837053C8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values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8D7417C-B2A4-1B2F-FE67-36C290E18B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67789" y="2011680"/>
            <a:ext cx="8054340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89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EE6E4A-F4CC-8E93-C434-F31DD1660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E734C-F82D-9272-EF7D-8CCB498F8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School rules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8CA020-1B81-A2AC-EF00-EDF1ACC5C4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1200" b="1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457200" indent="-457200">
              <a:buAutoNum type="arabicPeriod"/>
            </a:pPr>
            <a:r>
              <a:rPr lang="en-GB" sz="4000"/>
              <a:t>Keep hands, feet and objects to ourselves</a:t>
            </a:r>
          </a:p>
          <a:p>
            <a:pPr marL="457200" indent="-457200">
              <a:buAutoNum type="arabicPeriod"/>
            </a:pPr>
            <a:r>
              <a:rPr lang="en-GB" sz="4000"/>
              <a:t>Use quiet calm voices</a:t>
            </a:r>
          </a:p>
          <a:p>
            <a:pPr marL="457200" indent="-457200">
              <a:buAutoNum type="arabicPeriod"/>
            </a:pPr>
            <a:r>
              <a:rPr lang="en-GB" sz="4000"/>
              <a:t>Always follow teacher instructions</a:t>
            </a:r>
          </a:p>
          <a:p>
            <a:pPr marL="457200" indent="-457200">
              <a:buAutoNum type="arabicPeriod"/>
            </a:pPr>
            <a:r>
              <a:rPr lang="en-GB" sz="4000"/>
              <a:t>Care for the school environment</a:t>
            </a:r>
          </a:p>
        </p:txBody>
      </p:sp>
    </p:spTree>
    <p:extLst>
      <p:ext uri="{BB962C8B-B14F-4D97-AF65-F5344CB8AC3E}">
        <p14:creationId xmlns:p14="http://schemas.microsoft.com/office/powerpoint/2010/main" val="150711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/>
                <a:ea typeface="Calibri"/>
                <a:cs typeface="Calibri"/>
              </a:rPr>
              <a:t>Attendance and punctuality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>
                <a:latin typeface="Calibri"/>
                <a:ea typeface="Calibri"/>
                <a:cs typeface="Calibri"/>
              </a:rPr>
              <a:t>School begins at 8.45am for all children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Breakfast clubs runs from 7.30am if needed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Children should be at school every day and on time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Good attendance and punctuality sets good habits for the future</a:t>
            </a:r>
          </a:p>
        </p:txBody>
      </p:sp>
    </p:spTree>
    <p:extLst>
      <p:ext uri="{BB962C8B-B14F-4D97-AF65-F5344CB8AC3E}">
        <p14:creationId xmlns:p14="http://schemas.microsoft.com/office/powerpoint/2010/main" val="3936433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57B9212-F38D-4149-844C-A03D40E23E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30400" y="0"/>
            <a:ext cx="9615526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592F28-F4B5-C552-2602-FE7F422DD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663" y="643467"/>
            <a:ext cx="7874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42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0DE25-4AC6-1EBA-309D-059846D5D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C40E48-2FD2-76E5-B41F-5C5D9BBBBB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6035040" cy="420624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3200" dirty="0"/>
              <a:t>Smart uniform sets the tone for a day of learning.</a:t>
            </a:r>
          </a:p>
          <a:p>
            <a:endParaRPr lang="en-US" sz="3200" dirty="0"/>
          </a:p>
          <a:p>
            <a:r>
              <a:rPr lang="en-US" sz="3200" dirty="0"/>
              <a:t>Remember school shoes, stud earrings (if pierced)and smart hairstyles.</a:t>
            </a:r>
          </a:p>
          <a:p>
            <a:r>
              <a:rPr lang="en-US" sz="3200" dirty="0"/>
              <a:t>No </a:t>
            </a:r>
            <a:r>
              <a:rPr lang="en-US" sz="3200" dirty="0" err="1"/>
              <a:t>squishies</a:t>
            </a:r>
            <a:r>
              <a:rPr lang="en-US" sz="3200" dirty="0"/>
              <a:t>  - health and safety</a:t>
            </a:r>
          </a:p>
          <a:p>
            <a:r>
              <a:rPr lang="en-US" sz="3200" dirty="0"/>
              <a:t>No toys from home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5A16CC6-FC36-1C23-12D9-D034993725D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453" y="2329313"/>
            <a:ext cx="4344202" cy="325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217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AFBC4-7586-5B65-3974-BEC4805B0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Timetable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82048EA-DD00-3184-736A-BABC6106BE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919" y="1950099"/>
            <a:ext cx="9784080" cy="479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511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7E968-6299-46CB-AAF3-607B6BB04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PE – Physical education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1EFAA0-8C36-4311-BFC8-9C7201DD162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PE is part of the National Curriculum.</a:t>
            </a:r>
          </a:p>
          <a:p>
            <a:r>
              <a:rPr lang="en-GB" dirty="0"/>
              <a:t>Our PE days are Tuesday and Thursday</a:t>
            </a:r>
          </a:p>
          <a:p>
            <a:r>
              <a:rPr lang="en-GB" dirty="0"/>
              <a:t>Children are to come in their PE tops or school T-shirt for the day.</a:t>
            </a:r>
          </a:p>
          <a:p>
            <a:r>
              <a:rPr lang="en-GB" dirty="0"/>
              <a:t>Children can wear black tracksuit bottoms and school jumpers if it is cold. Usually shorts.</a:t>
            </a:r>
          </a:p>
          <a:p>
            <a:r>
              <a:rPr lang="en-GB" dirty="0"/>
              <a:t>Other clothing is </a:t>
            </a:r>
            <a:r>
              <a:rPr lang="en-GB" b="1" dirty="0"/>
              <a:t>not</a:t>
            </a:r>
            <a:r>
              <a:rPr lang="en-GB" dirty="0"/>
              <a:t> allowed.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5E9248-2F54-57ED-F4D0-8E40CBF503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23062" y="2728899"/>
            <a:ext cx="4394200" cy="329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532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DE9B1-28A1-4728-865C-72824233D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#WDPSYearofReading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99DEDA-2ACD-49DF-81D3-25B2EB4721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cap="all"/>
              <a:t>WE ARE A READING SCHOOL!</a:t>
            </a:r>
            <a:endParaRPr lang="en-GB"/>
          </a:p>
          <a:p>
            <a:r>
              <a:rPr lang="en-GB"/>
              <a:t>Our ambition is for every child to read by 7 using a synthetic phonics approach and to develop a love of reading for fluency and comprehension in order to access a broad and balanced curriculum. We do everything to make this happen.</a:t>
            </a:r>
          </a:p>
        </p:txBody>
      </p:sp>
      <p:pic>
        <p:nvPicPr>
          <p:cNvPr id="4" name="Picture 3" descr="C:\Users\Taylor.jessica\AppData\Local\Microsoft\Windows\INetCache\Content.MSO\B27E8B46.tmp">
            <a:extLst>
              <a:ext uri="{FF2B5EF4-FFF2-40B4-BE49-F238E27FC236}">
                <a16:creationId xmlns:a16="http://schemas.microsoft.com/office/drawing/2014/main" id="{E73BB637-51B4-428C-BB99-C4A7FA2001D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99" y="4114799"/>
            <a:ext cx="3525929" cy="117565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Taylor.jessica\AppData\Local\Microsoft\Windows\INetCache\Content.MSO\CB9B3010.tmp">
            <a:extLst>
              <a:ext uri="{FF2B5EF4-FFF2-40B4-BE49-F238E27FC236}">
                <a16:creationId xmlns:a16="http://schemas.microsoft.com/office/drawing/2014/main" id="{6688144F-5D39-4055-9B96-F3E90D10DD8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8097" y="3917314"/>
            <a:ext cx="3111274" cy="1373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tree and a book&#10;&#10;AI-generated content may be incorrect.">
            <a:extLst>
              <a:ext uri="{FF2B5EF4-FFF2-40B4-BE49-F238E27FC236}">
                <a16:creationId xmlns:a16="http://schemas.microsoft.com/office/drawing/2014/main" id="{540F8763-74C8-6930-AF05-E056D3BD23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1748" y="286259"/>
            <a:ext cx="1264826" cy="127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5689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04BA0-45A5-4CA0-9B91-D715BFAE3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RWInc</a:t>
            </a:r>
            <a:r>
              <a:rPr lang="en-GB"/>
              <a:t> – our method to teach phonics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FFAB98-5987-4234-956B-FFED20B798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 fontAlgn="t">
              <a:buNone/>
            </a:pPr>
            <a:r>
              <a:rPr lang="en-GB" b="1" dirty="0"/>
              <a:t>Reading</a:t>
            </a:r>
            <a:endParaRPr lang="en-GB" dirty="0"/>
          </a:p>
          <a:p>
            <a:pPr fontAlgn="t"/>
            <a:r>
              <a:rPr lang="en-GB" dirty="0"/>
              <a:t>When using RWI to read the children will:</a:t>
            </a:r>
          </a:p>
          <a:p>
            <a:pPr lvl="0" fontAlgn="t"/>
            <a:r>
              <a:rPr lang="en-GB" dirty="0"/>
              <a:t>Learn 44 sounds and the corresponding letter/letter groups using simple prompts</a:t>
            </a:r>
          </a:p>
          <a:p>
            <a:pPr lvl="0" fontAlgn="t"/>
            <a:r>
              <a:rPr lang="en-GB" dirty="0"/>
              <a:t>Learn to read words using sound blending (Fred talk)</a:t>
            </a:r>
          </a:p>
          <a:p>
            <a:pPr lvl="0" fontAlgn="t"/>
            <a:r>
              <a:rPr lang="en-GB" dirty="0"/>
              <a:t>Read lively stories featuring words they have learnt to sound out</a:t>
            </a:r>
          </a:p>
          <a:p>
            <a:pPr lvl="0" fontAlgn="t"/>
            <a:r>
              <a:rPr lang="en-GB" dirty="0"/>
              <a:t>Show that they comprehend the stories by answering 'Find It' and 'Prove It’</a:t>
            </a:r>
          </a:p>
          <a:p>
            <a:r>
              <a:rPr lang="en-GB" dirty="0"/>
              <a:t>Miss Knowles is our phonics leader.</a:t>
            </a:r>
          </a:p>
          <a:p>
            <a:r>
              <a:rPr lang="en-GB" dirty="0"/>
              <a:t>Children </a:t>
            </a:r>
            <a:r>
              <a:rPr lang="en-GB" b="1" dirty="0"/>
              <a:t>will</a:t>
            </a:r>
            <a:r>
              <a:rPr lang="en-GB" dirty="0"/>
              <a:t> read every day in school and </a:t>
            </a:r>
            <a:r>
              <a:rPr lang="en-GB" b="1" dirty="0"/>
              <a:t>we expect </a:t>
            </a:r>
            <a:r>
              <a:rPr lang="en-GB" dirty="0"/>
              <a:t>them to read every day at home.</a:t>
            </a:r>
          </a:p>
          <a:p>
            <a:r>
              <a:rPr lang="en-GB" dirty="0"/>
              <a:t>Reading book bag and reading diary to be brought to school </a:t>
            </a:r>
            <a:r>
              <a:rPr lang="en-GB" b="1" dirty="0"/>
              <a:t>every day</a:t>
            </a:r>
            <a:r>
              <a:rPr lang="en-GB" dirty="0"/>
              <a:t>.</a:t>
            </a:r>
          </a:p>
        </p:txBody>
      </p:sp>
      <p:pic>
        <p:nvPicPr>
          <p:cNvPr id="4" name="Picture 3" descr="C:\Users\Taylor.jessica\AppData\Local\Microsoft\Windows\INetCache\Content.MSO\B27E8B46.tmp">
            <a:extLst>
              <a:ext uri="{FF2B5EF4-FFF2-40B4-BE49-F238E27FC236}">
                <a16:creationId xmlns:a16="http://schemas.microsoft.com/office/drawing/2014/main" id="{1CD7543B-E5D9-4C31-B6B0-37BCE28A75A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7071" y="1616558"/>
            <a:ext cx="2186987" cy="5715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043509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C0A29-BD9E-4A30-B3EF-8DC06DDDC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75B6F-01AB-40D9-80C1-0C454F2EE8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Homework in KS1 consists of:</a:t>
            </a:r>
          </a:p>
          <a:p>
            <a:pPr lvl="1"/>
            <a:r>
              <a:rPr lang="en-GB" dirty="0"/>
              <a:t>Daily reading</a:t>
            </a:r>
          </a:p>
          <a:p>
            <a:pPr lvl="1"/>
            <a:r>
              <a:rPr lang="en-GB" dirty="0"/>
              <a:t>Daily spelling </a:t>
            </a:r>
          </a:p>
          <a:p>
            <a:pPr lvl="1"/>
            <a:r>
              <a:rPr lang="en-GB" dirty="0"/>
              <a:t>It is set on a Friday and ‘collected’ on the next Friday, or before this if the work is already complete.</a:t>
            </a:r>
          </a:p>
          <a:p>
            <a:pPr lvl="1"/>
            <a:r>
              <a:rPr lang="en-GB" dirty="0"/>
              <a:t>This sets good habits for moving on in education and the world of work.</a:t>
            </a:r>
          </a:p>
          <a:p>
            <a:pPr lvl="1"/>
            <a:r>
              <a:rPr lang="en-GB" dirty="0"/>
              <a:t>It is tightly focused on core learning – it helps to build perseverance.</a:t>
            </a:r>
          </a:p>
          <a:p>
            <a:pPr lvl="1"/>
            <a:r>
              <a:rPr lang="en-GB" dirty="0"/>
              <a:t>Teachers will keep a record of children who complete homework.</a:t>
            </a:r>
          </a:p>
          <a:p>
            <a:pPr lvl="1"/>
            <a:endParaRPr lang="en-GB" dirty="0"/>
          </a:p>
          <a:p>
            <a:pPr lvl="1"/>
            <a:r>
              <a:rPr lang="en-GB" dirty="0"/>
              <a:t>Reading books will be changed every </a:t>
            </a:r>
            <a:r>
              <a:rPr lang="en-GB" b="1" dirty="0"/>
              <a:t>Monday</a:t>
            </a:r>
            <a:r>
              <a:rPr lang="en-GB" dirty="0"/>
              <a:t> and a new book will be sent home with your child to read. </a:t>
            </a:r>
          </a:p>
        </p:txBody>
      </p:sp>
    </p:spTree>
    <p:extLst>
      <p:ext uri="{BB962C8B-B14F-4D97-AF65-F5344CB8AC3E}">
        <p14:creationId xmlns:p14="http://schemas.microsoft.com/office/powerpoint/2010/main" val="19328284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531D5-9B23-4C9C-8714-2F2004FFC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to find out more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F7C7C2-F800-4F6D-820E-6A778D0BD3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7007" y="1913470"/>
            <a:ext cx="9991423" cy="743094"/>
          </a:xfrm>
        </p:spPr>
        <p:txBody>
          <a:bodyPr>
            <a:normAutofit/>
          </a:bodyPr>
          <a:lstStyle/>
          <a:p>
            <a:r>
              <a:rPr lang="en-GB" dirty="0"/>
              <a:t>Our school website: </a:t>
            </a:r>
            <a:r>
              <a:rPr lang="en-GB" b="0" dirty="0">
                <a:ea typeface="+mn-lt"/>
                <a:cs typeface="+mn-lt"/>
              </a:rPr>
              <a:t>New website ready to launch VERY soon!</a:t>
            </a:r>
            <a:endParaRPr lang="en-GB" dirty="0">
              <a:ea typeface="+mn-lt"/>
              <a:cs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382FC7-8596-8F6A-EF62-51589FFA9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8480" y="2979805"/>
            <a:ext cx="8239760" cy="299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8197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EB18F-FC44-4A64-A2C3-900E29C00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277" y="284176"/>
            <a:ext cx="3670874" cy="1508760"/>
          </a:xfrm>
        </p:spPr>
        <p:txBody>
          <a:bodyPr>
            <a:normAutofit/>
          </a:bodyPr>
          <a:lstStyle/>
          <a:p>
            <a:r>
              <a:rPr lang="en-GB" sz="3700"/>
              <a:t>If you need to talk to us…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99DDF-1A12-43F9-A723-3C16D76FE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277" y="2011680"/>
            <a:ext cx="3676678" cy="4206240"/>
          </a:xfrm>
        </p:spPr>
        <p:txBody>
          <a:bodyPr>
            <a:normAutofit/>
          </a:bodyPr>
          <a:lstStyle/>
          <a:p>
            <a:r>
              <a:rPr lang="en-GB"/>
              <a:t>We can pass on small pieces of information at the beginning of the day.</a:t>
            </a:r>
          </a:p>
          <a:p>
            <a:r>
              <a:rPr lang="en-GB"/>
              <a:t>If you would like to talk more in-depth, please make an appointment with the office. We’re here to listen and address things as soon as possible.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4DBFBD2-23B9-4007-B82F-D0C3944070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5190" y="0"/>
            <a:ext cx="756681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904E4F90-F8D0-5A24-BC05-CEDF4A236B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572"/>
          <a:stretch>
            <a:fillRect/>
          </a:stretch>
        </p:blipFill>
        <p:spPr>
          <a:xfrm>
            <a:off x="5262368" y="598634"/>
            <a:ext cx="6283602" cy="561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422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944</TotalTime>
  <Words>484</Words>
  <Application>Microsoft Office PowerPoint</Application>
  <PresentationFormat>Widescreen</PresentationFormat>
  <Paragraphs>54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Corbel</vt:lpstr>
      <vt:lpstr>Wingdings</vt:lpstr>
      <vt:lpstr>Banded</vt:lpstr>
      <vt:lpstr>Welcome to the SUNFLOWER Class</vt:lpstr>
      <vt:lpstr>values</vt:lpstr>
      <vt:lpstr>School rules</vt:lpstr>
      <vt:lpstr>Attendance and punctuality</vt:lpstr>
      <vt:lpstr>PowerPoint Presentation</vt:lpstr>
      <vt:lpstr>Uniform</vt:lpstr>
      <vt:lpstr>Timetable </vt:lpstr>
      <vt:lpstr>PE – Physical education</vt:lpstr>
      <vt:lpstr>#WDPSYearofReading</vt:lpstr>
      <vt:lpstr>RWInc – our method to teach phonics</vt:lpstr>
      <vt:lpstr>homework</vt:lpstr>
      <vt:lpstr>How to find out more</vt:lpstr>
      <vt:lpstr>If you need to talk to us…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Behaviour update</dc:title>
  <dc:creator>Gavin Johnston</dc:creator>
  <cp:lastModifiedBy>Hampton-Matthews, Martyn</cp:lastModifiedBy>
  <cp:revision>33</cp:revision>
  <dcterms:created xsi:type="dcterms:W3CDTF">2021-09-05T09:47:29Z</dcterms:created>
  <dcterms:modified xsi:type="dcterms:W3CDTF">2026-09-10T07:34:20Z</dcterms:modified>
</cp:coreProperties>
</file>