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1"/>
  </p:notesMasterIdLst>
  <p:sldIdLst>
    <p:sldId id="297" r:id="rId2"/>
    <p:sldId id="313" r:id="rId3"/>
    <p:sldId id="310" r:id="rId4"/>
    <p:sldId id="312" r:id="rId5"/>
    <p:sldId id="298" r:id="rId6"/>
    <p:sldId id="308" r:id="rId7"/>
    <p:sldId id="311" r:id="rId8"/>
    <p:sldId id="300" r:id="rId9"/>
    <p:sldId id="301" r:id="rId10"/>
    <p:sldId id="302" r:id="rId11"/>
    <p:sldId id="303" r:id="rId12"/>
    <p:sldId id="305" r:id="rId13"/>
    <p:sldId id="317" r:id="rId14"/>
    <p:sldId id="318" r:id="rId15"/>
    <p:sldId id="315" r:id="rId16"/>
    <p:sldId id="314" r:id="rId17"/>
    <p:sldId id="316" r:id="rId18"/>
    <p:sldId id="309" r:id="rId19"/>
    <p:sldId id="307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17927F-912E-4688-B26A-5F45446B7A49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0FE663-1C3C-45C6-878D-C6342FB132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67325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5759" y="2166364"/>
            <a:ext cx="11471565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96250"/>
            <a:ext cx="9144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0010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91048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191" y="2208879"/>
            <a:ext cx="10515600" cy="16764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6000" b="0" spc="15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3191" y="4010334"/>
            <a:ext cx="10515600" cy="1174639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004444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1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428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7008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7008" y="2656566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31230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31230" y="2656564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529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46213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2118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7008" y="2120054"/>
            <a:ext cx="6126480" cy="4114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89023" y="2147486"/>
            <a:ext cx="320040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24402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0160" y="2211494"/>
            <a:ext cx="6126480" cy="393192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0688" y="2150621"/>
            <a:ext cx="320040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33862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53115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19312" y="0"/>
            <a:ext cx="2743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0624" y="274638"/>
            <a:ext cx="2402380" cy="58975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274638"/>
            <a:ext cx="7973291" cy="58975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22854"/>
            <a:ext cx="2743196" cy="365125"/>
          </a:xfrm>
        </p:spPr>
        <p:txBody>
          <a:bodyPr/>
          <a:lstStyle/>
          <a:p>
            <a:fld id="{96DFF08F-DC6B-4601-B491-B0F83F6DD2DA}" type="datetimeFigureOut">
              <a:rPr lang="en-US" dirty="0"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776135" y="6422854"/>
            <a:ext cx="4279669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3048" y="6422854"/>
            <a:ext cx="879759" cy="365125"/>
          </a:xfrm>
        </p:spPr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081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83" y="176109"/>
            <a:ext cx="12188952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722319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s://www.renaissance.com/products/practice/accelerated-reader-360/?int_content=int_web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s://www.facebook.com/westdentonprimaryschool/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EBDEA4-2A66-47C1-86BA-CDD3E04BAAE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solidFill>
                  <a:srgbClr val="FF0000"/>
                </a:solidFill>
                <a:latin typeface="Calibri"/>
                <a:ea typeface="Calibri"/>
                <a:cs typeface="Calibri"/>
              </a:rPr>
              <a:t>Welcome to the Daffodils Class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4" name="Picture 3" descr="A group of kids standing in blue circles&#10;&#10;AI-generated content may be incorrect.">
            <a:extLst>
              <a:ext uri="{FF2B5EF4-FFF2-40B4-BE49-F238E27FC236}">
                <a16:creationId xmlns:a16="http://schemas.microsoft.com/office/drawing/2014/main" id="{842DAC3F-7004-BE17-C816-B01652AEC6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608" y="183338"/>
            <a:ext cx="1793280" cy="175317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F8F4020-2808-421B-FCF0-0564CE87A5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3355" y="4041058"/>
            <a:ext cx="5446764" cy="2723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674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080151-59D0-8A49-089A-1B6E946F7C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Daffodils Class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E9BB78E9-5CBD-628E-1170-0EA22168E2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81" t="15995" r="15909" b="19032"/>
          <a:stretch>
            <a:fillRect/>
          </a:stretch>
        </p:blipFill>
        <p:spPr>
          <a:xfrm>
            <a:off x="1661653" y="1592825"/>
            <a:ext cx="7806812" cy="498918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A5FC686-5AC3-79AD-E2A2-3CC214873F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97899" y="482305"/>
            <a:ext cx="1891220" cy="946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1887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EE6E4A-F4CC-8E93-C434-F31DD16608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8E734C-F82D-9272-EF7D-8CCB498F8A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School rules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8CA020-1B81-A2AC-EF00-EDF1ACC5C4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sz="1200" b="1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 marL="457200" indent="-457200">
              <a:buAutoNum type="arabicPeriod"/>
            </a:pPr>
            <a:r>
              <a:rPr lang="en-GB" sz="4000"/>
              <a:t>Keep hands, feet and objects to ourselves</a:t>
            </a:r>
          </a:p>
          <a:p>
            <a:pPr marL="457200" indent="-457200">
              <a:buAutoNum type="arabicPeriod"/>
            </a:pPr>
            <a:r>
              <a:rPr lang="en-GB" sz="4000"/>
              <a:t>Use quiet calm voices</a:t>
            </a:r>
          </a:p>
          <a:p>
            <a:pPr marL="457200" indent="-457200">
              <a:buAutoNum type="arabicPeriod"/>
            </a:pPr>
            <a:r>
              <a:rPr lang="en-GB" sz="4000"/>
              <a:t>Always follow teacher instructions</a:t>
            </a:r>
          </a:p>
          <a:p>
            <a:pPr marL="457200" indent="-457200">
              <a:buAutoNum type="arabicPeriod"/>
            </a:pPr>
            <a:r>
              <a:rPr lang="en-GB" sz="4000"/>
              <a:t>Care for the school environment</a:t>
            </a:r>
          </a:p>
        </p:txBody>
      </p:sp>
    </p:spTree>
    <p:extLst>
      <p:ext uri="{BB962C8B-B14F-4D97-AF65-F5344CB8AC3E}">
        <p14:creationId xmlns:p14="http://schemas.microsoft.com/office/powerpoint/2010/main" val="1507118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BEA67E-7642-FECF-AF53-4837053C8F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Draft vision and values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8D7417C-B2A4-1B2F-FE67-36C290E18B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67789" y="2011680"/>
            <a:ext cx="8054340" cy="420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899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Calibri"/>
                <a:ea typeface="Calibri"/>
                <a:cs typeface="Calibri"/>
              </a:rPr>
              <a:t>Attendance and punctuality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4000">
                <a:latin typeface="Calibri"/>
                <a:ea typeface="Calibri"/>
                <a:cs typeface="Calibri"/>
              </a:rPr>
              <a:t>School begins at 8.45am for all children</a:t>
            </a:r>
          </a:p>
          <a:p>
            <a:r>
              <a:rPr lang="en-GB" sz="4000">
                <a:latin typeface="Calibri"/>
                <a:ea typeface="Calibri"/>
                <a:cs typeface="Calibri"/>
              </a:rPr>
              <a:t>Breakfast clubs runs from 7.30am if needed</a:t>
            </a:r>
          </a:p>
          <a:p>
            <a:r>
              <a:rPr lang="en-GB" sz="4000">
                <a:latin typeface="Calibri"/>
                <a:ea typeface="Calibri"/>
                <a:cs typeface="Calibri"/>
              </a:rPr>
              <a:t>Children should be at school every day and on time</a:t>
            </a:r>
          </a:p>
          <a:p>
            <a:r>
              <a:rPr lang="en-GB" sz="4000">
                <a:latin typeface="Calibri"/>
                <a:ea typeface="Calibri"/>
                <a:cs typeface="Calibri"/>
              </a:rPr>
              <a:t>Good attendance and punctuality sets good habits for the future</a:t>
            </a:r>
          </a:p>
        </p:txBody>
      </p:sp>
    </p:spTree>
    <p:extLst>
      <p:ext uri="{BB962C8B-B14F-4D97-AF65-F5344CB8AC3E}">
        <p14:creationId xmlns:p14="http://schemas.microsoft.com/office/powerpoint/2010/main" val="39364335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57B9212-F38D-4149-844C-A03D40E23E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30400" y="0"/>
            <a:ext cx="9615526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F592F28-F4B5-C552-2602-FE7F422DD5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8663" y="643467"/>
            <a:ext cx="7874299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9429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40DE25-4AC6-1EBA-309D-059846D5D5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Uniform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C40E48-2FD2-76E5-B41F-5C5D9BBBBB1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3200"/>
              <a:t>Smart uniform sets the tone for a day of learning.</a:t>
            </a:r>
          </a:p>
          <a:p>
            <a:endParaRPr lang="en-US" sz="3200"/>
          </a:p>
          <a:p>
            <a:r>
              <a:rPr lang="en-US" sz="3200"/>
              <a:t>Remember school shoes, stud earrings (if pierced)and smart hairstyles.</a:t>
            </a:r>
          </a:p>
        </p:txBody>
      </p:sp>
      <p:pic>
        <p:nvPicPr>
          <p:cNvPr id="6" name="Content Placeholder 5" descr="A child standing in a classroom&#10;&#10;AI-generated content may be incorrect.">
            <a:extLst>
              <a:ext uri="{FF2B5EF4-FFF2-40B4-BE49-F238E27FC236}">
                <a16:creationId xmlns:a16="http://schemas.microsoft.com/office/drawing/2014/main" id="{9BD69FDA-A148-6340-4F6C-C79C81B3BEE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35" t="25266" r="4764" b="25689"/>
          <a:stretch/>
        </p:blipFill>
        <p:spPr>
          <a:xfrm rot="5400000">
            <a:off x="7397723" y="2018699"/>
            <a:ext cx="6413943" cy="2696307"/>
          </a:xfrm>
        </p:spPr>
      </p:pic>
      <p:pic>
        <p:nvPicPr>
          <p:cNvPr id="8" name="Picture 7" descr="A child standing in front of a blue door&#10;&#10;AI-generated content may be incorrect.">
            <a:extLst>
              <a:ext uri="{FF2B5EF4-FFF2-40B4-BE49-F238E27FC236}">
                <a16:creationId xmlns:a16="http://schemas.microsoft.com/office/drawing/2014/main" id="{A25E36D9-7505-CCEC-B2E4-DBCEFA983F7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" t="26477" r="6330" b="16087"/>
          <a:stretch/>
        </p:blipFill>
        <p:spPr>
          <a:xfrm rot="5400000">
            <a:off x="4259551" y="1880218"/>
            <a:ext cx="6413943" cy="3012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2171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97E968-6299-46CB-AAF3-607B6BB044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PE – Physical education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1EFAA0-8C36-4311-BFC8-9C7201DD16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05343" y="2011680"/>
            <a:ext cx="5490731" cy="4562144"/>
          </a:xfrm>
        </p:spPr>
        <p:txBody>
          <a:bodyPr vert="horz" lIns="91440" tIns="45720" rIns="91440" bIns="45720" rtlCol="0" anchor="t">
            <a:normAutofit fontScale="85000" lnSpcReduction="10000"/>
          </a:bodyPr>
          <a:lstStyle/>
          <a:p>
            <a:r>
              <a:rPr lang="en-GB" sz="3200" dirty="0"/>
              <a:t>PE is part of the National Curriculum.</a:t>
            </a:r>
          </a:p>
          <a:p>
            <a:r>
              <a:rPr lang="en-GB" sz="3200" dirty="0"/>
              <a:t>Our PE days are </a:t>
            </a:r>
            <a:r>
              <a:rPr lang="en-GB" sz="3200" u="sng" dirty="0"/>
              <a:t>Tuesday</a:t>
            </a:r>
            <a:r>
              <a:rPr lang="en-GB" sz="3200" dirty="0"/>
              <a:t> and  </a:t>
            </a:r>
            <a:r>
              <a:rPr lang="en-GB" sz="3200" u="sng" dirty="0"/>
              <a:t>Thursday</a:t>
            </a:r>
          </a:p>
          <a:p>
            <a:r>
              <a:rPr lang="en-GB" sz="3200" dirty="0"/>
              <a:t>Children are to come in their PE tops or school T-shirt for the day.</a:t>
            </a:r>
          </a:p>
          <a:p>
            <a:r>
              <a:rPr lang="en-GB" sz="3200" dirty="0"/>
              <a:t>Children can wear black tracksuit bottoms/leggings and school jumpers if it is cold. Usually shorts.</a:t>
            </a:r>
          </a:p>
          <a:p>
            <a:r>
              <a:rPr lang="en-GB" sz="3200" dirty="0"/>
              <a:t>Other clothing is </a:t>
            </a:r>
            <a:r>
              <a:rPr lang="en-GB" sz="3200" b="1" dirty="0"/>
              <a:t>not</a:t>
            </a:r>
            <a:r>
              <a:rPr lang="en-GB" sz="3200" dirty="0"/>
              <a:t> allowed.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35327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4DE9B1-28A1-4728-865C-72824233DB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#WDPSYearofReading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99DEDA-2ACD-49DF-81D3-25B2EB4721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4000" cap="all"/>
              <a:t>WE ARE A READING SCHOOL!</a:t>
            </a:r>
            <a:endParaRPr lang="en-GB"/>
          </a:p>
          <a:p>
            <a:r>
              <a:rPr lang="en-GB"/>
              <a:t>Our ambition is for every child to read by 7 using a synthetic phonics approach and to develop a love of reading for fluency and comprehension in order to access a broad and balanced curriculum. We do everything to make this happen.</a:t>
            </a:r>
          </a:p>
        </p:txBody>
      </p:sp>
      <p:pic>
        <p:nvPicPr>
          <p:cNvPr id="4" name="Picture 3" descr="C:\Users\Taylor.jessica\AppData\Local\Microsoft\Windows\INetCache\Content.MSO\B27E8B46.tmp">
            <a:extLst>
              <a:ext uri="{FF2B5EF4-FFF2-40B4-BE49-F238E27FC236}">
                <a16:creationId xmlns:a16="http://schemas.microsoft.com/office/drawing/2014/main" id="{E73BB637-51B4-428C-BB99-C4A7FA2001DF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199" y="4114799"/>
            <a:ext cx="3525929" cy="1175657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C:\Users\Taylor.jessica\AppData\Local\Microsoft\Windows\INetCache\Content.MSO\CB9B3010.tmp">
            <a:extLst>
              <a:ext uri="{FF2B5EF4-FFF2-40B4-BE49-F238E27FC236}">
                <a16:creationId xmlns:a16="http://schemas.microsoft.com/office/drawing/2014/main" id="{6688144F-5D39-4055-9B96-F3E90D10DD80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8097" y="3917314"/>
            <a:ext cx="3111274" cy="137314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A tree and a book&#10;&#10;AI-generated content may be incorrect.">
            <a:extLst>
              <a:ext uri="{FF2B5EF4-FFF2-40B4-BE49-F238E27FC236}">
                <a16:creationId xmlns:a16="http://schemas.microsoft.com/office/drawing/2014/main" id="{540F8763-74C8-6930-AF05-E056D3BD23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11748" y="286259"/>
            <a:ext cx="1264826" cy="1270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5689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204BA0-45A5-4CA0-9B91-D715BFAE3A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err="1"/>
              <a:t>RWInc</a:t>
            </a:r>
            <a:r>
              <a:rPr lang="en-GB"/>
              <a:t> – our method to teach phonics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FFAB98-5987-4234-956B-FFED20B798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 fontAlgn="t">
              <a:buNone/>
            </a:pPr>
            <a:r>
              <a:rPr lang="en-GB" b="1"/>
              <a:t>Reading</a:t>
            </a:r>
            <a:endParaRPr lang="en-GB"/>
          </a:p>
          <a:p>
            <a:pPr fontAlgn="t"/>
            <a:r>
              <a:rPr lang="en-GB"/>
              <a:t>When using RWI to read the children will:</a:t>
            </a:r>
          </a:p>
          <a:p>
            <a:pPr lvl="0" fontAlgn="t"/>
            <a:r>
              <a:rPr lang="en-GB"/>
              <a:t>Learn 44 sounds and the corresponding letter/letter groups using simple prompts</a:t>
            </a:r>
          </a:p>
          <a:p>
            <a:pPr lvl="0" fontAlgn="t"/>
            <a:r>
              <a:rPr lang="en-GB"/>
              <a:t>Learn to read words using sound blending (Fred talk)</a:t>
            </a:r>
          </a:p>
          <a:p>
            <a:pPr lvl="0" fontAlgn="t"/>
            <a:r>
              <a:rPr lang="en-GB"/>
              <a:t>Read lively stories featuring words they have learnt to sound out</a:t>
            </a:r>
          </a:p>
          <a:p>
            <a:pPr lvl="0" fontAlgn="t"/>
            <a:r>
              <a:rPr lang="en-GB"/>
              <a:t>Show that they comprehend the stories by answering 'Find It' and 'Prove It’</a:t>
            </a:r>
          </a:p>
          <a:p>
            <a:r>
              <a:rPr lang="en-GB"/>
              <a:t>Miss Knowles is our phonics leader.</a:t>
            </a:r>
          </a:p>
          <a:p>
            <a:r>
              <a:rPr lang="en-GB"/>
              <a:t>Children </a:t>
            </a:r>
            <a:r>
              <a:rPr lang="en-GB" b="1"/>
              <a:t>will</a:t>
            </a:r>
            <a:r>
              <a:rPr lang="en-GB"/>
              <a:t> read every day in school and </a:t>
            </a:r>
            <a:r>
              <a:rPr lang="en-GB" b="1"/>
              <a:t>we expect </a:t>
            </a:r>
            <a:r>
              <a:rPr lang="en-GB"/>
              <a:t>them to read every day at home.</a:t>
            </a:r>
          </a:p>
        </p:txBody>
      </p:sp>
      <p:pic>
        <p:nvPicPr>
          <p:cNvPr id="4" name="Picture 3" descr="C:\Users\Taylor.jessica\AppData\Local\Microsoft\Windows\INetCache\Content.MSO\B27E8B46.tmp">
            <a:extLst>
              <a:ext uri="{FF2B5EF4-FFF2-40B4-BE49-F238E27FC236}">
                <a16:creationId xmlns:a16="http://schemas.microsoft.com/office/drawing/2014/main" id="{1CD7543B-E5D9-4C31-B6B0-37BCE28A75A6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7071" y="1616558"/>
            <a:ext cx="2186987" cy="5715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043509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3A6C20-EF43-45B8-A992-C8C91A2E6A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Accelerated reader – a love of reading- usually Year 2 onwards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101B3F-CA57-422F-BC94-A27DF657FB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b="1"/>
              <a:t>What is Accelerated Reader? </a:t>
            </a:r>
            <a:endParaRPr lang="en-GB"/>
          </a:p>
          <a:p>
            <a:r>
              <a:rPr lang="en-GB" u="sng">
                <a:hlinkClick r:id="rId2"/>
              </a:rPr>
              <a:t>Accelerated Reader</a:t>
            </a:r>
            <a:r>
              <a:rPr lang="en-GB"/>
              <a:t> is a computer program that helps teachers manage and monitor children’s independent reading practice. Your child picks a book at their own level and reads it at their own pace. When finished, your child takes a short quiz on the computer. (Passing the quiz is an indication that your child understood what was read.) </a:t>
            </a:r>
          </a:p>
          <a:p>
            <a:r>
              <a:rPr lang="en-GB"/>
              <a:t>Accelerated Reader gives children and teachers feedback based on the quiz results, which the teacher then uses to help your child set goals and direct ongoing reading practice</a:t>
            </a:r>
          </a:p>
        </p:txBody>
      </p:sp>
      <p:pic>
        <p:nvPicPr>
          <p:cNvPr id="4" name="Picture 3" descr="C:\Users\Taylor.jessica\AppData\Local\Microsoft\Windows\INetCache\Content.MSO\CB9B3010.tmp">
            <a:extLst>
              <a:ext uri="{FF2B5EF4-FFF2-40B4-BE49-F238E27FC236}">
                <a16:creationId xmlns:a16="http://schemas.microsoft.com/office/drawing/2014/main" id="{5524D4C6-CD92-413A-8AE7-2C96B52FDA42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9724" y="5069822"/>
            <a:ext cx="2798902" cy="11445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518843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C0A29-BD9E-4A30-B3EF-8DC06DDDCE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Homework/Reading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F75B6F-01AB-40D9-80C1-0C454F2EE8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4000" dirty="0"/>
              <a:t>Homework in KS1 consists of:</a:t>
            </a:r>
          </a:p>
          <a:p>
            <a:pPr lvl="1"/>
            <a:r>
              <a:rPr lang="en-GB" sz="4000" dirty="0"/>
              <a:t>Daily reading</a:t>
            </a:r>
          </a:p>
          <a:p>
            <a:pPr lvl="1"/>
            <a:r>
              <a:rPr lang="en-GB" sz="4000" dirty="0"/>
              <a:t>Daily spelling</a:t>
            </a:r>
          </a:p>
          <a:p>
            <a:pPr lvl="1"/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328284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8B10ED4-BCC7-2142-A431-52E750CEFF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878" y="479323"/>
            <a:ext cx="4572000" cy="6096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4B95640-B0DB-7E58-3468-2A7056FC92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6499122" y="567813"/>
            <a:ext cx="4572000" cy="6096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26E14FB-09D8-2334-68CE-1FDF3FC6014E}"/>
              </a:ext>
            </a:extLst>
          </p:cNvPr>
          <p:cNvSpPr txBox="1"/>
          <p:nvPr/>
        </p:nvSpPr>
        <p:spPr>
          <a:xfrm>
            <a:off x="1101213" y="0"/>
            <a:ext cx="3087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2"/>
                </a:solidFill>
              </a:rPr>
              <a:t>Reading diary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D1D2953-638B-79B0-0938-94E803191021}"/>
              </a:ext>
            </a:extLst>
          </p:cNvPr>
          <p:cNvSpPr txBox="1"/>
          <p:nvPr/>
        </p:nvSpPr>
        <p:spPr>
          <a:xfrm>
            <a:off x="7349613" y="371412"/>
            <a:ext cx="3087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2"/>
                </a:solidFill>
              </a:rPr>
              <a:t>Spellings</a:t>
            </a:r>
          </a:p>
        </p:txBody>
      </p:sp>
    </p:spTree>
    <p:extLst>
      <p:ext uri="{BB962C8B-B14F-4D97-AF65-F5344CB8AC3E}">
        <p14:creationId xmlns:p14="http://schemas.microsoft.com/office/powerpoint/2010/main" val="10899628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0FF2BAD-BB8A-79D7-788F-7F7E80BB84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0569" y="0"/>
            <a:ext cx="55508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8051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EBBF0A-26DC-32F2-9C7E-F5426695B4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Everyday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5F31D9-D3DD-A3CB-3E58-D108C19D7E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Water bottle</a:t>
            </a:r>
          </a:p>
          <a:p>
            <a:r>
              <a:rPr lang="en-GB" dirty="0"/>
              <a:t>Reading folder with your reading book and diary in.</a:t>
            </a:r>
          </a:p>
          <a:p>
            <a:r>
              <a:rPr lang="en-GB" dirty="0"/>
              <a:t>Correct uniform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Please don’t send any toys, </a:t>
            </a:r>
            <a:r>
              <a:rPr lang="en-GB" dirty="0" err="1"/>
              <a:t>squishies</a:t>
            </a:r>
            <a:r>
              <a:rPr lang="en-GB" dirty="0"/>
              <a:t>, lip glosses, hand gel etc into school. </a:t>
            </a:r>
          </a:p>
        </p:txBody>
      </p:sp>
    </p:spTree>
    <p:extLst>
      <p:ext uri="{BB962C8B-B14F-4D97-AF65-F5344CB8AC3E}">
        <p14:creationId xmlns:p14="http://schemas.microsoft.com/office/powerpoint/2010/main" val="20879205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C1C099-F15E-C04C-F213-9254C58BD9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1409" y="-268274"/>
            <a:ext cx="9784080" cy="1508760"/>
          </a:xfrm>
        </p:spPr>
        <p:txBody>
          <a:bodyPr/>
          <a:lstStyle/>
          <a:p>
            <a:r>
              <a:rPr lang="en-GB" dirty="0"/>
              <a:t>Timetable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FC6AB0-5E55-885B-6FAE-DEBC4F2861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06086F0-88D2-0B7E-3257-6A2D4975B1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1250" y="640080"/>
            <a:ext cx="9504399" cy="6090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5343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B531D5-9B23-4C9C-8714-2F2004FFC6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How to find out more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F7C7C2-F800-4F6D-820E-6A778D0BD3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07007" y="1913470"/>
            <a:ext cx="9991423" cy="743094"/>
          </a:xfrm>
        </p:spPr>
        <p:txBody>
          <a:bodyPr>
            <a:normAutofit/>
          </a:bodyPr>
          <a:lstStyle/>
          <a:p>
            <a:r>
              <a:rPr lang="en-GB" dirty="0"/>
              <a:t>Our school website: </a:t>
            </a:r>
            <a:r>
              <a:rPr lang="en-GB" b="0" dirty="0">
                <a:ea typeface="+mn-lt"/>
                <a:cs typeface="+mn-lt"/>
              </a:rPr>
              <a:t>New website ready to launch VERY soon!</a:t>
            </a:r>
            <a:endParaRPr lang="en-GB" dirty="0">
              <a:ea typeface="+mn-lt"/>
              <a:cs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7382FC7-8596-8F6A-EF62-51589FFA94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8480" y="2979805"/>
            <a:ext cx="8239760" cy="2991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5981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44722AB-ADBF-FA2D-6151-C7034C69B6F7}"/>
              </a:ext>
            </a:extLst>
          </p:cNvPr>
          <p:cNvSpPr txBox="1"/>
          <p:nvPr/>
        </p:nvSpPr>
        <p:spPr>
          <a:xfrm>
            <a:off x="1248992" y="1959428"/>
            <a:ext cx="796375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ea typeface="+mn-lt"/>
                <a:cs typeface="+mn-lt"/>
                <a:hlinkClick r:id="rId2"/>
              </a:rPr>
              <a:t>https://www.facebook.com/westdentonprimaryschool/</a:t>
            </a:r>
            <a:r>
              <a:rPr lang="en-US">
                <a:ea typeface="+mn-lt"/>
                <a:cs typeface="+mn-lt"/>
              </a:rPr>
              <a:t> </a:t>
            </a:r>
            <a:endParaRPr lang="en-US"/>
          </a:p>
        </p:txBody>
      </p:sp>
      <p:pic>
        <p:nvPicPr>
          <p:cNvPr id="4" name="Picture 3" descr="Facebook Logo Social Network · Free image on Pixabay">
            <a:extLst>
              <a:ext uri="{FF2B5EF4-FFF2-40B4-BE49-F238E27FC236}">
                <a16:creationId xmlns:a16="http://schemas.microsoft.com/office/drawing/2014/main" id="{D10E02B5-E1F0-65EC-A756-B9BB701598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8993" y="271892"/>
            <a:ext cx="2761534" cy="1513043"/>
          </a:xfrm>
          <a:prstGeom prst="rect">
            <a:avLst/>
          </a:prstGeom>
        </p:spPr>
      </p:pic>
      <p:pic>
        <p:nvPicPr>
          <p:cNvPr id="5" name="Picture 4" descr="A screenshot of a social media post&#10;&#10;AI-generated content may be incorrect.">
            <a:extLst>
              <a:ext uri="{FF2B5EF4-FFF2-40B4-BE49-F238E27FC236}">
                <a16:creationId xmlns:a16="http://schemas.microsoft.com/office/drawing/2014/main" id="{457D4575-4A45-7749-9C1C-55C01DBCAF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49534" y="2480797"/>
            <a:ext cx="5492932" cy="4033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7312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4EB18F-FC44-4A64-A2C3-900E29C00C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277" y="284176"/>
            <a:ext cx="3670874" cy="1508760"/>
          </a:xfrm>
        </p:spPr>
        <p:txBody>
          <a:bodyPr>
            <a:normAutofit/>
          </a:bodyPr>
          <a:lstStyle/>
          <a:p>
            <a:r>
              <a:rPr lang="en-GB" sz="3700"/>
              <a:t>If you need to talk to us…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299DDF-1A12-43F9-A723-3C16D76FE4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4277" y="2011680"/>
            <a:ext cx="3676678" cy="4206240"/>
          </a:xfrm>
        </p:spPr>
        <p:txBody>
          <a:bodyPr>
            <a:normAutofit/>
          </a:bodyPr>
          <a:lstStyle/>
          <a:p>
            <a:r>
              <a:rPr lang="en-GB"/>
              <a:t>We can pass on small pieces of information at the beginning of the day.</a:t>
            </a:r>
          </a:p>
          <a:p>
            <a:r>
              <a:rPr lang="en-GB"/>
              <a:t>If you would like to talk more in-depth, please make an appointment with the office. We’re here to listen and address things as soon as possible.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4DBFBD2-23B9-4007-B82F-D0C3944070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25190" y="0"/>
            <a:ext cx="756681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group of kids standing in blue circles&#10;&#10;AI-generated content may be incorrect.">
            <a:extLst>
              <a:ext uri="{FF2B5EF4-FFF2-40B4-BE49-F238E27FC236}">
                <a16:creationId xmlns:a16="http://schemas.microsoft.com/office/drawing/2014/main" id="{904E4F90-F8D0-5A24-BC05-CEDF4A236B5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0572"/>
          <a:stretch>
            <a:fillRect/>
          </a:stretch>
        </p:blipFill>
        <p:spPr>
          <a:xfrm>
            <a:off x="5262368" y="598634"/>
            <a:ext cx="6283602" cy="5619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4229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nded">
  <a:themeElements>
    <a:clrScheme name="Banded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TM03090430[[fn=Banded]]</Template>
  <TotalTime>84</TotalTime>
  <Words>536</Words>
  <Application>Microsoft Office PowerPoint</Application>
  <PresentationFormat>Widescreen</PresentationFormat>
  <Paragraphs>61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Calibri</vt:lpstr>
      <vt:lpstr>Corbel</vt:lpstr>
      <vt:lpstr>Wingdings</vt:lpstr>
      <vt:lpstr>Banded</vt:lpstr>
      <vt:lpstr>Welcome to the Daffodils Class</vt:lpstr>
      <vt:lpstr>Daffodils Class</vt:lpstr>
      <vt:lpstr>School rules</vt:lpstr>
      <vt:lpstr>Draft vision and values</vt:lpstr>
      <vt:lpstr>Attendance and punctuality</vt:lpstr>
      <vt:lpstr>PowerPoint Presentation</vt:lpstr>
      <vt:lpstr>Uniform</vt:lpstr>
      <vt:lpstr>PE – Physical education</vt:lpstr>
      <vt:lpstr>#WDPSYearofReading</vt:lpstr>
      <vt:lpstr>RWInc – our method to teach phonics</vt:lpstr>
      <vt:lpstr>Accelerated reader – a love of reading- usually Year 2 onwards </vt:lpstr>
      <vt:lpstr>Homework/Reading</vt:lpstr>
      <vt:lpstr>PowerPoint Presentation</vt:lpstr>
      <vt:lpstr>PowerPoint Presentation</vt:lpstr>
      <vt:lpstr>Everyday</vt:lpstr>
      <vt:lpstr>Timetable </vt:lpstr>
      <vt:lpstr>How to find out more</vt:lpstr>
      <vt:lpstr>PowerPoint Presentation</vt:lpstr>
      <vt:lpstr>If you need to talk to us…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Behaviour update</dc:title>
  <dc:creator>Gavin Johnston</dc:creator>
  <cp:lastModifiedBy>Bethan Davies</cp:lastModifiedBy>
  <cp:revision>16</cp:revision>
  <dcterms:created xsi:type="dcterms:W3CDTF">2021-09-05T09:47:29Z</dcterms:created>
  <dcterms:modified xsi:type="dcterms:W3CDTF">2026-09-09T18:49:59Z</dcterms:modified>
</cp:coreProperties>
</file>