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B5BD"/>
    <a:srgbClr val="000000"/>
    <a:srgbClr val="E8BDB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8EAC3D-0BA4-FC6C-3819-BA6CDE852367}" v="7" dt="2026-06-08T06:26:39.8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CDA4AE-9AC6-3F11-4689-14301A301A4C}"/>
              </a:ext>
            </a:extLst>
          </p:cNvPr>
          <p:cNvSpPr txBox="1"/>
          <p:nvPr/>
        </p:nvSpPr>
        <p:spPr>
          <a:xfrm>
            <a:off x="187562" y="69831"/>
            <a:ext cx="6671256" cy="369332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Dreaming Outloud Pro"/>
                <a:cs typeface="Dreaming Outloud Pro"/>
              </a:rPr>
              <a:t>Science Y6 Living Things and Their Habitats 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0C1078-0EF5-CD89-517D-692A06EDA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723349"/>
              </p:ext>
            </p:extLst>
          </p:nvPr>
        </p:nvGraphicFramePr>
        <p:xfrm>
          <a:off x="206062" y="497127"/>
          <a:ext cx="3317128" cy="1105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749">
                  <a:extLst>
                    <a:ext uri="{9D8B030D-6E8A-4147-A177-3AD203B41FA5}">
                      <a16:colId xmlns:a16="http://schemas.microsoft.com/office/drawing/2014/main" val="3532692990"/>
                    </a:ext>
                  </a:extLst>
                </a:gridCol>
                <a:gridCol w="1045746">
                  <a:extLst>
                    <a:ext uri="{9D8B030D-6E8A-4147-A177-3AD203B41FA5}">
                      <a16:colId xmlns:a16="http://schemas.microsoft.com/office/drawing/2014/main" val="661733514"/>
                    </a:ext>
                  </a:extLst>
                </a:gridCol>
                <a:gridCol w="1225633">
                  <a:extLst>
                    <a:ext uri="{9D8B030D-6E8A-4147-A177-3AD203B41FA5}">
                      <a16:colId xmlns:a16="http://schemas.microsoft.com/office/drawing/2014/main" val="2614243209"/>
                    </a:ext>
                  </a:extLst>
                </a:gridCol>
              </a:tblGrid>
              <a:tr h="735058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B5BD">
                        <a:alpha val="88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867904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Physics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Chemistry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Dreaming Outloud Pro"/>
                        </a:rPr>
                        <a:t>Biology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8B5BD">
                        <a:alpha val="88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31349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92A6B82-7DFE-556C-F200-DCCCE6EAE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82192"/>
              </p:ext>
            </p:extLst>
          </p:nvPr>
        </p:nvGraphicFramePr>
        <p:xfrm>
          <a:off x="7054861" y="98188"/>
          <a:ext cx="4925818" cy="76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2909">
                  <a:extLst>
                    <a:ext uri="{9D8B030D-6E8A-4147-A177-3AD203B41FA5}">
                      <a16:colId xmlns:a16="http://schemas.microsoft.com/office/drawing/2014/main" val="3867154949"/>
                    </a:ext>
                  </a:extLst>
                </a:gridCol>
                <a:gridCol w="2462909">
                  <a:extLst>
                    <a:ext uri="{9D8B030D-6E8A-4147-A177-3AD203B41FA5}">
                      <a16:colId xmlns:a16="http://schemas.microsoft.com/office/drawing/2014/main" val="497071025"/>
                    </a:ext>
                  </a:extLst>
                </a:gridCol>
              </a:tblGrid>
              <a:tr h="764392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  <a:latin typeface="Dreaming Outloud Pro"/>
                        </a:rPr>
                        <a:t>UKS2 Autumn B</a:t>
                      </a:r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606871"/>
                  </a:ext>
                </a:extLst>
              </a:tr>
            </a:tbl>
          </a:graphicData>
        </a:graphic>
      </p:graphicFrame>
      <p:pic>
        <p:nvPicPr>
          <p:cNvPr id="4" name="Picture 3" descr="A black and white icon of a plant in a vase&#10;&#10;AI-generated content may be incorrect.">
            <a:extLst>
              <a:ext uri="{FF2B5EF4-FFF2-40B4-BE49-F238E27FC236}">
                <a16:creationId xmlns:a16="http://schemas.microsoft.com/office/drawing/2014/main" id="{52882B02-D897-2FDB-8169-39507BB41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450" y="561355"/>
            <a:ext cx="567167" cy="547547"/>
          </a:xfrm>
          <a:prstGeom prst="rect">
            <a:avLst/>
          </a:prstGeom>
        </p:spPr>
      </p:pic>
      <p:pic>
        <p:nvPicPr>
          <p:cNvPr id="10" name="Picture 9" descr="A black and white symbol with a magnet and a flower&#10;&#10;AI-generated content may be incorrect.">
            <a:extLst>
              <a:ext uri="{FF2B5EF4-FFF2-40B4-BE49-F238E27FC236}">
                <a16:creationId xmlns:a16="http://schemas.microsoft.com/office/drawing/2014/main" id="{13F1F600-8F89-915C-93D5-303D7E144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472" y="621187"/>
            <a:ext cx="696410" cy="489826"/>
          </a:xfrm>
          <a:prstGeom prst="rect">
            <a:avLst/>
          </a:prstGeom>
        </p:spPr>
      </p:pic>
      <p:pic>
        <p:nvPicPr>
          <p:cNvPr id="11" name="Picture 10" descr="A black and white icon of a beaker and a beaker&#10;&#10;AI-generated content may be incorrect.">
            <a:extLst>
              <a:ext uri="{FF2B5EF4-FFF2-40B4-BE49-F238E27FC236}">
                <a16:creationId xmlns:a16="http://schemas.microsoft.com/office/drawing/2014/main" id="{717595A2-D86D-55C2-E5C9-672FC893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095" y="555335"/>
            <a:ext cx="562375" cy="556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3502" y="126785"/>
            <a:ext cx="743776" cy="707197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6844"/>
              </p:ext>
            </p:extLst>
          </p:nvPr>
        </p:nvGraphicFramePr>
        <p:xfrm>
          <a:off x="187562" y="1843310"/>
          <a:ext cx="4397317" cy="4833855"/>
        </p:xfrm>
        <a:graphic>
          <a:graphicData uri="http://schemas.openxmlformats.org/drawingml/2006/table">
            <a:tbl>
              <a:tblPr firstRow="1" firstCol="1" bandRow="1"/>
              <a:tblGrid>
                <a:gridCol w="1254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2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Vocabulary</a:t>
                      </a:r>
                      <a:endParaRPr lang="en-GB" sz="1600" dirty="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Calibri"/>
                          <a:cs typeface="Arial"/>
                        </a:rPr>
                        <a:t>Definition</a:t>
                      </a:r>
                      <a:endParaRPr lang="en-GB" sz="1600">
                        <a:effectLst/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2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taxonomy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branch of science concerned with classification, especially of organisms.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organism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Any living animal, plant, or single-celled life form.</a:t>
                      </a:r>
                      <a:endParaRPr lang="en-GB" sz="12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69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microorganism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Microscopic organisms including bacteria, fungi and viruses. These include single-celled, spore-producing organisms as well as those in colonies.</a:t>
                      </a:r>
                      <a:endParaRPr lang="en-GB" sz="12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2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vertebrates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Animals with a backbone. There are five classes: mammals, amphibians, reptiles, fish &amp; birds.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69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invertebrates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Animals without backbones. They can be soft-bodied (worms, slugs, jellyfish) or have exoskeletons (insects, spiders, crustaceans).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2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binomial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two-part name of a species of living organism (consisting of the genus followed by the species).</a:t>
                      </a:r>
                      <a:endParaRPr lang="en-GB" sz="12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classification key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924050" algn="l"/>
                        </a:tabLst>
                      </a:pPr>
                      <a:r>
                        <a:rPr lang="en-GB" sz="120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series of yes/ no questions about an organism's characteristics drawn as a diagram.</a:t>
                      </a:r>
                      <a:endParaRPr lang="en-GB" sz="120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69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characteristic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 identifying feature of an organism.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Dreaming Outloud Pro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botany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B0C0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study of plants.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23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1" name="Text Box 4"/>
          <p:cNvSpPr txBox="1"/>
          <p:nvPr/>
        </p:nvSpPr>
        <p:spPr>
          <a:xfrm>
            <a:off x="7054860" y="872362"/>
            <a:ext cx="4922492" cy="3519334"/>
          </a:xfrm>
          <a:prstGeom prst="rect">
            <a:avLst/>
          </a:prstGeom>
          <a:solidFill>
            <a:schemeClr val="lt1"/>
          </a:solidFill>
          <a:ln w="190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Key Knowledge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iving things include things that are alive as well as things that were once-living.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Life processes constitute something as being alive. These can be remembered as MRS GREN: movement, respiration (releasing energy from food using oxygen), sensitivity, growth, reproduction, excretion and nutrition.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A habitat contains all of the things a living thing needs to survive: food, water, shelter and enough space to grow and find enough food.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We can group and classify organisms by their characteristics (identifying features).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We can group them using a classification key, using a series of decisive yes/no questions to rule them in or out of having a characteristic until they are classified within the narrowest definition of an organism (i.e. its species).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Carl Linnaeus expanded the binomial system of classification (using the </a:t>
            </a:r>
            <a:r>
              <a:rPr lang="en-GB" sz="1100" i="1" dirty="0">
                <a:latin typeface="Calibri" panose="020F0502020204030204" pitchFamily="34" charset="0"/>
                <a:cs typeface="Calibri" panose="020F0502020204030204" pitchFamily="34" charset="0"/>
              </a:rPr>
              <a:t>genus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&amp; </a:t>
            </a:r>
            <a:r>
              <a:rPr lang="en-GB" sz="1100" i="1" dirty="0">
                <a:latin typeface="Calibri" panose="020F0502020204030204" pitchFamily="34" charset="0"/>
                <a:cs typeface="Calibri" panose="020F0502020204030204" pitchFamily="34" charset="0"/>
              </a:rPr>
              <a:t>specific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names of organisms) of earlier botanists, to create an orderly methodology still used today.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Some microorganisms are bad for us but we need others to live (digestive system, </a:t>
            </a:r>
            <a:r>
              <a:rPr lang="en-GB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etc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Microorganisms can be Bacteria, Archaea or fungi; animals, fungi &amp; plants belong to the </a:t>
            </a:r>
            <a:r>
              <a:rPr lang="en-GB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Eukaryota</a:t>
            </a:r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 domain. Viruses are not living</a:t>
            </a:r>
            <a:endParaRPr lang="en-GB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492A6B82-7DFE-556C-F200-DCCCE6EAE1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240721"/>
              </p:ext>
            </p:extLst>
          </p:nvPr>
        </p:nvGraphicFramePr>
        <p:xfrm>
          <a:off x="3551183" y="524184"/>
          <a:ext cx="3326402" cy="1078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201">
                  <a:extLst>
                    <a:ext uri="{9D8B030D-6E8A-4147-A177-3AD203B41FA5}">
                      <a16:colId xmlns:a16="http://schemas.microsoft.com/office/drawing/2014/main" val="3867154949"/>
                    </a:ext>
                  </a:extLst>
                </a:gridCol>
                <a:gridCol w="1663201">
                  <a:extLst>
                    <a:ext uri="{9D8B030D-6E8A-4147-A177-3AD203B41FA5}">
                      <a16:colId xmlns:a16="http://schemas.microsoft.com/office/drawing/2014/main" val="497071025"/>
                    </a:ext>
                  </a:extLst>
                </a:gridCol>
              </a:tblGrid>
              <a:tr h="1078839"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  <a:latin typeface="Dreaming Outloud Pro"/>
                      </a:endParaRP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Dreaming Outloud Pro"/>
                        </a:rPr>
                        <a:t>Significant Scientist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reaming Outloud Pro"/>
                          <a:ea typeface="+mn-ea"/>
                          <a:cs typeface="+mn-cs"/>
                        </a:rPr>
                        <a:t>Carl Linnaeus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60687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5500" y="606232"/>
            <a:ext cx="1006300" cy="90059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055722" y="4503697"/>
            <a:ext cx="4819411" cy="2207419"/>
          </a:xfrm>
          <a:prstGeom prst="rect">
            <a:avLst/>
          </a:prstGeom>
          <a:noFill/>
          <a:ln w="1905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9460" y="4546544"/>
            <a:ext cx="4474868" cy="21053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771852" y="2692547"/>
            <a:ext cx="4051734" cy="2353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3759" y="1918803"/>
            <a:ext cx="2167920" cy="390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72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378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Gaines</dc:creator>
  <cp:lastModifiedBy>Microsoft account</cp:lastModifiedBy>
  <cp:revision>185</cp:revision>
  <dcterms:created xsi:type="dcterms:W3CDTF">2025-12-18T18:51:28Z</dcterms:created>
  <dcterms:modified xsi:type="dcterms:W3CDTF">2026-10-02T09:03:55Z</dcterms:modified>
</cp:coreProperties>
</file>