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314" r:id="rId2"/>
    <p:sldId id="312" r:id="rId3"/>
    <p:sldId id="315" r:id="rId4"/>
    <p:sldId id="310" r:id="rId5"/>
    <p:sldId id="298" r:id="rId6"/>
    <p:sldId id="308" r:id="rId7"/>
    <p:sldId id="311" r:id="rId8"/>
    <p:sldId id="300" r:id="rId9"/>
    <p:sldId id="301" r:id="rId10"/>
    <p:sldId id="303" r:id="rId11"/>
    <p:sldId id="305" r:id="rId12"/>
    <p:sldId id="313" r:id="rId13"/>
    <p:sldId id="316" r:id="rId14"/>
    <p:sldId id="306" r:id="rId15"/>
    <p:sldId id="30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94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17927F-912E-4688-B26A-5F45446B7A4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0FE663-1C3C-45C6-878D-C6342FB132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732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001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104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0444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428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529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621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1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440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386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311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8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2231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s://www.renaissance.com/products/practice/accelerated-reader-360/?int_content=int_web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651EDB-48A1-9A4A-3737-4DBF5225CF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7BDF6-9DB9-8C52-24EF-4742AD43A0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Twinkl Cursive Unlooped" panose="02000000000000000000" pitchFamily="2" charset="0"/>
                <a:ea typeface="Calibri"/>
                <a:cs typeface="Calibri"/>
              </a:rPr>
              <a:t>Welcome to the FORGET-ME-NOT Class</a:t>
            </a:r>
            <a:endParaRPr lang="en-US" dirty="0">
              <a:solidFill>
                <a:srgbClr val="FF0000"/>
              </a:solidFill>
              <a:latin typeface="Twinkl Cursive Unlooped" panose="02000000000000000000" pitchFamily="2" charset="0"/>
            </a:endParaRPr>
          </a:p>
        </p:txBody>
      </p:sp>
      <p:pic>
        <p:nvPicPr>
          <p:cNvPr id="4" name="Picture 3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B90C6623-B8D9-90D6-B752-A55E9217D4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608" y="183338"/>
            <a:ext cx="1793280" cy="1753174"/>
          </a:xfrm>
          <a:prstGeom prst="rect">
            <a:avLst/>
          </a:prstGeom>
        </p:spPr>
      </p:pic>
      <p:pic>
        <p:nvPicPr>
          <p:cNvPr id="5" name="Picture 4" descr="Forget me nots | Myosotis | The English Garden">
            <a:extLst>
              <a:ext uri="{FF2B5EF4-FFF2-40B4-BE49-F238E27FC236}">
                <a16:creationId xmlns:a16="http://schemas.microsoft.com/office/drawing/2014/main" id="{4CBBFE63-976C-4656-67FA-6DDBC88521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0604" y="3905710"/>
            <a:ext cx="4723662" cy="2952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160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EA67E-7642-FECF-AF53-4837053C8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values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8D7417C-B2A4-1B2F-FE67-36C290E18B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67789" y="2011680"/>
            <a:ext cx="8054340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89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AEF6BF-4EF1-B815-1174-0AF79DDB2D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F2AB5-59E0-1C1B-F979-C3D70F723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Dream team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B246C8-A455-0AE0-754D-0F56C21444B0}"/>
              </a:ext>
            </a:extLst>
          </p:cNvPr>
          <p:cNvSpPr/>
          <p:nvPr/>
        </p:nvSpPr>
        <p:spPr>
          <a:xfrm>
            <a:off x="4308518" y="5164948"/>
            <a:ext cx="354604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3200" dirty="0">
                <a:latin typeface="Twinkl Cursive Unlooped" panose="02000000000000000000" pitchFamily="2" charset="0"/>
              </a:rPr>
              <a:t>Miss Richardson</a:t>
            </a:r>
            <a:endParaRPr lang="en-US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Cursive Unlooped" panose="02000000000000000000" pitchFamily="2" charset="0"/>
              <a:cs typeface="Dreaming Outloud Pro" panose="03050502040302030504" pitchFamily="66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0DECFE-A4D3-6167-AFD5-8A2124D9984B}"/>
              </a:ext>
            </a:extLst>
          </p:cNvPr>
          <p:cNvSpPr/>
          <p:nvPr/>
        </p:nvSpPr>
        <p:spPr>
          <a:xfrm>
            <a:off x="4308517" y="5749722"/>
            <a:ext cx="3546049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0"/>
              </a:rPr>
              <a:t>Class Teacher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Cursive Unlooped" panose="02000000000000000000" pitchFamily="2" charset="0"/>
              <a:cs typeface="Dreaming Outloud Pro" panose="03050502040302030504" pitchFamily="66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42D3F80-8F2F-DF08-4178-D9DC91107CD5}"/>
              </a:ext>
            </a:extLst>
          </p:cNvPr>
          <p:cNvSpPr/>
          <p:nvPr/>
        </p:nvSpPr>
        <p:spPr>
          <a:xfrm>
            <a:off x="8126969" y="5583702"/>
            <a:ext cx="3546049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0"/>
              </a:rPr>
              <a:t>Afternoon Support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Cursive Unlooped" panose="02000000000000000000" pitchFamily="2" charset="0"/>
              <a:cs typeface="Dreaming Outloud Pro" panose="03050502040302030504" pitchFamily="66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CAF59E4-A85F-F6C6-1B75-FFB65227100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38547" y="2142368"/>
            <a:ext cx="2060981" cy="317979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2527589-977F-B465-9DB8-4DD9B2ED1B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E1FEE8"/>
              </a:clrFrom>
              <a:clrTo>
                <a:srgbClr val="E1FEE8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598" b="98762" l="3482" r="99807">
                        <a14:foregroundMark x1="22050" y1="15325" x2="11799" y2="20898"/>
                        <a14:foregroundMark x1="11799" y1="20898" x2="774" y2="38700"/>
                        <a14:foregroundMark x1="774" y1="38700" x2="12186" y2="81115"/>
                        <a14:foregroundMark x1="12186" y1="81115" x2="46035" y2="92415"/>
                        <a14:foregroundMark x1="46035" y1="92415" x2="86460" y2="92570"/>
                        <a14:foregroundMark x1="86460" y1="92570" x2="76789" y2="82508"/>
                        <a14:foregroundMark x1="76789" y1="82508" x2="68279" y2="79412"/>
                        <a14:foregroundMark x1="2515" y1="32043" x2="5416" y2="92879"/>
                        <a14:foregroundMark x1="5416" y1="92879" x2="18762" y2="93498"/>
                        <a14:foregroundMark x1="3482" y1="95820" x2="23985" y2="99071"/>
                        <a14:foregroundMark x1="71760" y1="73220" x2="94971" y2="87152"/>
                        <a14:foregroundMark x1="94971" y1="87152" x2="97292" y2="92724"/>
                        <a14:foregroundMark x1="64990" y1="69814" x2="91103" y2="78793"/>
                        <a14:foregroundMark x1="91103" y1="78793" x2="91296" y2="78947"/>
                        <a14:foregroundMark x1="66731" y1="73065" x2="71760" y2="82817"/>
                        <a14:foregroundMark x1="80271" y1="74149" x2="91876" y2="79257"/>
                        <a14:foregroundMark x1="99807" y1="79412" x2="85300" y2="74458"/>
                        <a14:backgroundMark x1="70019" y1="44427" x2="72921" y2="58204"/>
                        <a14:backgroundMark x1="65571" y1="32043" x2="66538" y2="362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3736" y="2633081"/>
            <a:ext cx="1766115" cy="220679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9C85AFBC-31E7-47B9-58E0-44F07E07B797}"/>
              </a:ext>
            </a:extLst>
          </p:cNvPr>
          <p:cNvSpPr/>
          <p:nvPr/>
        </p:nvSpPr>
        <p:spPr>
          <a:xfrm>
            <a:off x="7719195" y="5095241"/>
            <a:ext cx="436159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3200" dirty="0">
                <a:latin typeface="Twinkl Cursive Unlooped" panose="02000000000000000000" pitchFamily="2" charset="0"/>
              </a:rPr>
              <a:t>Miss Hogarth</a:t>
            </a:r>
            <a:endParaRPr lang="en-US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Cursive Unlooped" panose="02000000000000000000" pitchFamily="2" charset="0"/>
              <a:cs typeface="Dreaming Outloud Pro" panose="03050502040302030504" pitchFamily="66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1A2FE62-5C88-2629-55AE-D336609AD956}"/>
              </a:ext>
            </a:extLst>
          </p:cNvPr>
          <p:cNvSpPr/>
          <p:nvPr/>
        </p:nvSpPr>
        <p:spPr>
          <a:xfrm>
            <a:off x="-147069" y="5164948"/>
            <a:ext cx="436159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3200" dirty="0">
                <a:latin typeface="Twinkl Cursive Unlooped" panose="02000000000000000000" pitchFamily="2" charset="0"/>
              </a:rPr>
              <a:t>Mrs Gracie</a:t>
            </a:r>
            <a:endParaRPr lang="en-US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Cursive Unlooped" panose="02000000000000000000" pitchFamily="2" charset="0"/>
              <a:cs typeface="Dreaming Outloud Pro" panose="03050502040302030504" pitchFamily="66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1190377-7797-6FB3-4292-B2AE6A9E1BD2}"/>
              </a:ext>
            </a:extLst>
          </p:cNvPr>
          <p:cNvSpPr/>
          <p:nvPr/>
        </p:nvSpPr>
        <p:spPr>
          <a:xfrm>
            <a:off x="308239" y="5749722"/>
            <a:ext cx="3546049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dirty="0">
                <a:latin typeface="Twinkl Cursive Unlooped" panose="02000000000000000000" pitchFamily="2" charset="0"/>
              </a:rPr>
              <a:t>Morning Support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Cursive Unlooped" panose="02000000000000000000" pitchFamily="2" charset="0"/>
              <a:cs typeface="Dreaming Outloud Pro" panose="03050502040302030504" pitchFamily="66" charset="0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AB75F587-6794-0B5D-B272-1383324E525F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78289" y="2300505"/>
            <a:ext cx="2108797" cy="2863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946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EE6E4A-F4CC-8E93-C434-F31DD1660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E734C-F82D-9272-EF7D-8CCB498F8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School rules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8CA020-1B81-A2AC-EF00-EDF1ACC5C4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1200" b="1" dirty="0">
              <a:solidFill>
                <a:srgbClr val="000000"/>
              </a:solidFill>
              <a:latin typeface="Twinkl Cursive Unlooped" panose="02000000000000000000" pitchFamily="2" charset="0"/>
              <a:ea typeface="Calibri"/>
              <a:cs typeface="Calibri"/>
            </a:endParaRPr>
          </a:p>
          <a:p>
            <a:pPr marL="457200" indent="-457200">
              <a:buAutoNum type="arabicPeriod"/>
            </a:pPr>
            <a:r>
              <a:rPr lang="en-GB" sz="4000" dirty="0">
                <a:latin typeface="Twinkl Cursive Unlooped" panose="02000000000000000000" pitchFamily="2" charset="0"/>
              </a:rPr>
              <a:t>Keep hands, feet and objects to ourselves</a:t>
            </a:r>
          </a:p>
          <a:p>
            <a:pPr marL="457200" indent="-457200">
              <a:buAutoNum type="arabicPeriod"/>
            </a:pPr>
            <a:r>
              <a:rPr lang="en-GB" sz="4000" dirty="0">
                <a:latin typeface="Twinkl Cursive Unlooped" panose="02000000000000000000" pitchFamily="2" charset="0"/>
              </a:rPr>
              <a:t>Use quiet calm voices</a:t>
            </a:r>
          </a:p>
          <a:p>
            <a:pPr marL="457200" indent="-457200">
              <a:buAutoNum type="arabicPeriod"/>
            </a:pPr>
            <a:r>
              <a:rPr lang="en-GB" sz="4000" dirty="0">
                <a:latin typeface="Twinkl Cursive Unlooped" panose="02000000000000000000" pitchFamily="2" charset="0"/>
              </a:rPr>
              <a:t>Always follow teacher instructions</a:t>
            </a:r>
          </a:p>
          <a:p>
            <a:pPr marL="457200" indent="-457200">
              <a:buAutoNum type="arabicPeriod"/>
            </a:pPr>
            <a:r>
              <a:rPr lang="en-GB" sz="4000" dirty="0">
                <a:latin typeface="Twinkl Cursive Unlooped" panose="02000000000000000000" pitchFamily="2" charset="0"/>
              </a:rPr>
              <a:t>Care for the school environment</a:t>
            </a:r>
          </a:p>
        </p:txBody>
      </p:sp>
    </p:spTree>
    <p:extLst>
      <p:ext uri="{BB962C8B-B14F-4D97-AF65-F5344CB8AC3E}">
        <p14:creationId xmlns:p14="http://schemas.microsoft.com/office/powerpoint/2010/main" val="1507118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/>
                <a:ea typeface="Calibri"/>
                <a:cs typeface="Calibri"/>
              </a:rPr>
              <a:t>Attendance and punctuality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4000" dirty="0">
                <a:latin typeface="Twinkl Cursive Unlooped" panose="02000000000000000000" pitchFamily="2" charset="0"/>
                <a:ea typeface="Calibri"/>
                <a:cs typeface="Calibri"/>
              </a:rPr>
              <a:t>School begins at 8.45am for all children</a:t>
            </a:r>
          </a:p>
          <a:p>
            <a:r>
              <a:rPr lang="en-GB" sz="4000" dirty="0">
                <a:latin typeface="Twinkl Cursive Unlooped" panose="02000000000000000000" pitchFamily="2" charset="0"/>
                <a:ea typeface="Calibri"/>
                <a:cs typeface="Calibri"/>
              </a:rPr>
              <a:t>Breakfast clubs runs from 7.30am if needed</a:t>
            </a:r>
          </a:p>
          <a:p>
            <a:r>
              <a:rPr lang="en-GB" sz="4000" dirty="0">
                <a:latin typeface="Twinkl Cursive Unlooped" panose="02000000000000000000" pitchFamily="2" charset="0"/>
                <a:ea typeface="Calibri"/>
                <a:cs typeface="Calibri"/>
              </a:rPr>
              <a:t>Children should be at school every day and on time</a:t>
            </a:r>
          </a:p>
          <a:p>
            <a:r>
              <a:rPr lang="en-GB" sz="4000" dirty="0">
                <a:latin typeface="Twinkl Cursive Unlooped" panose="02000000000000000000" pitchFamily="2" charset="0"/>
                <a:ea typeface="Calibri"/>
                <a:cs typeface="Calibri"/>
              </a:rPr>
              <a:t>Good attendance and punctuality sets good habits for the future</a:t>
            </a:r>
          </a:p>
        </p:txBody>
      </p:sp>
    </p:spTree>
    <p:extLst>
      <p:ext uri="{BB962C8B-B14F-4D97-AF65-F5344CB8AC3E}">
        <p14:creationId xmlns:p14="http://schemas.microsoft.com/office/powerpoint/2010/main" val="39364335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57B9212-F38D-4149-844C-A03D40E23E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30400" y="0"/>
            <a:ext cx="9615526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592F28-F4B5-C552-2602-FE7F422DD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663" y="643467"/>
            <a:ext cx="7874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429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0DE25-4AC6-1EBA-309D-059846D5D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C40E48-2FD2-76E5-B41F-5C5D9BBBBB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6035040" cy="420624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>
                <a:latin typeface="Twinkl Cursive Unlooped" panose="02000000000000000000" pitchFamily="2" charset="0"/>
              </a:rPr>
              <a:t>Smart uniform sets the tone for a day of learning.</a:t>
            </a:r>
          </a:p>
          <a:p>
            <a:endParaRPr lang="en-US" sz="3200" dirty="0">
              <a:latin typeface="Twinkl Cursive Unlooped" panose="02000000000000000000" pitchFamily="2" charset="0"/>
            </a:endParaRPr>
          </a:p>
          <a:p>
            <a:r>
              <a:rPr lang="en-US" sz="3200" dirty="0">
                <a:latin typeface="Twinkl Cursive Unlooped" panose="02000000000000000000" pitchFamily="2" charset="0"/>
              </a:rPr>
              <a:t>Remember school shoes, stud earrings (if pierced) and smart, natural  hairstyles.</a:t>
            </a:r>
          </a:p>
          <a:p>
            <a:r>
              <a:rPr lang="en-US" sz="3200" dirty="0">
                <a:latin typeface="Twinkl Cursive Unlooped" panose="02000000000000000000" pitchFamily="2" charset="0"/>
              </a:rPr>
              <a:t>No </a:t>
            </a:r>
            <a:r>
              <a:rPr lang="en-US" sz="3200" dirty="0" err="1">
                <a:latin typeface="Twinkl Cursive Unlooped" panose="02000000000000000000" pitchFamily="2" charset="0"/>
              </a:rPr>
              <a:t>squishies</a:t>
            </a:r>
            <a:r>
              <a:rPr lang="en-US" sz="3200" dirty="0">
                <a:latin typeface="Twinkl Cursive Unlooped" panose="02000000000000000000" pitchFamily="2" charset="0"/>
              </a:rPr>
              <a:t>  - health and safety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A66382F-2501-F5B1-BF2C-EE4EE60FA3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8560" y="2011680"/>
            <a:ext cx="2180001" cy="149182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105A0D8-EE4C-6064-293A-8699002F74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8560" y="3348115"/>
            <a:ext cx="2310176" cy="14865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4C9B187-C0A2-E333-7CF4-8072DC3767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58561" y="2011680"/>
            <a:ext cx="2113385" cy="167243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D1C7156-56BD-05BC-087A-D6520E9C10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15253" y="2011680"/>
            <a:ext cx="991605" cy="172979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221F58C-D7F6-E21C-51AA-144B22A179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8736" y="3661063"/>
            <a:ext cx="1983210" cy="2041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2DFACC6-5A82-69B4-F5AD-07B90EEB84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93653" y="4798319"/>
            <a:ext cx="2310176" cy="903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2171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7E968-6299-46CB-AAF3-607B6BB04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PE – Physical education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1EFAA0-8C36-4311-BFC8-9C7201DD16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05343" y="2011680"/>
            <a:ext cx="5207813" cy="420624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>
                <a:latin typeface="Twinkl Cursive Unlooped" panose="02000000000000000000" pitchFamily="2" charset="0"/>
              </a:rPr>
              <a:t>PE is part of the National Curriculum.</a:t>
            </a:r>
          </a:p>
          <a:p>
            <a:r>
              <a:rPr lang="en-GB" dirty="0">
                <a:latin typeface="Twinkl Cursive Unlooped" panose="02000000000000000000" pitchFamily="2" charset="0"/>
              </a:rPr>
              <a:t>Our PE days are Wednesday and Friday.</a:t>
            </a:r>
          </a:p>
          <a:p>
            <a:r>
              <a:rPr lang="en-GB" dirty="0">
                <a:latin typeface="Twinkl Cursive Unlooped" panose="02000000000000000000" pitchFamily="2" charset="0"/>
              </a:rPr>
              <a:t>Children are to come in their PE tops or school T-shirt for the day.</a:t>
            </a:r>
          </a:p>
          <a:p>
            <a:r>
              <a:rPr lang="en-GB" dirty="0">
                <a:latin typeface="Twinkl Cursive Unlooped" panose="02000000000000000000" pitchFamily="2" charset="0"/>
              </a:rPr>
              <a:t>Children can wear black tracksuit bottoms and school jumpers if it is cold. Usually shorts.</a:t>
            </a:r>
          </a:p>
          <a:p>
            <a:r>
              <a:rPr lang="en-GB" dirty="0">
                <a:latin typeface="Twinkl Cursive Unlooped" panose="02000000000000000000" pitchFamily="2" charset="0"/>
              </a:rPr>
              <a:t>Other clothing is </a:t>
            </a:r>
            <a:r>
              <a:rPr lang="en-GB" b="1" dirty="0">
                <a:latin typeface="Twinkl Cursive Unlooped" panose="02000000000000000000" pitchFamily="2" charset="0"/>
              </a:rPr>
              <a:t>not</a:t>
            </a:r>
            <a:r>
              <a:rPr lang="en-GB" dirty="0">
                <a:latin typeface="Twinkl Cursive Unlooped" panose="02000000000000000000" pitchFamily="2" charset="0"/>
              </a:rPr>
              <a:t> allowed.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CECFC5-B2D9-56BC-708A-823AA57F9B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4006" y="2231045"/>
            <a:ext cx="4493090" cy="3676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532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DE9B1-28A1-4728-865C-72824233D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</a:t>
            </a:r>
          </a:p>
        </p:txBody>
      </p:sp>
      <p:pic>
        <p:nvPicPr>
          <p:cNvPr id="6" name="Picture 5" descr="A tree and a book&#10;&#10;AI-generated content may be incorrect.">
            <a:extLst>
              <a:ext uri="{FF2B5EF4-FFF2-40B4-BE49-F238E27FC236}">
                <a16:creationId xmlns:a16="http://schemas.microsoft.com/office/drawing/2014/main" id="{540F8763-74C8-6930-AF05-E056D3BD23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1748" y="286259"/>
            <a:ext cx="1264826" cy="127055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2CC5EE5-0B85-AEC0-4C36-18B5DD78FA0A}"/>
              </a:ext>
            </a:extLst>
          </p:cNvPr>
          <p:cNvSpPr txBox="1"/>
          <p:nvPr/>
        </p:nvSpPr>
        <p:spPr>
          <a:xfrm>
            <a:off x="1103413" y="2267071"/>
            <a:ext cx="5643376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latin typeface="Twinkl Cursive Unlooped" panose="02000000000000000000" pitchFamily="2" charset="0"/>
              </a:rPr>
              <a:t>Reading is one of the most important skills your child will develop, as it is the key to accessing learning across the whole curriculum.</a:t>
            </a:r>
          </a:p>
          <a:p>
            <a:pPr algn="ctr"/>
            <a:br>
              <a:rPr lang="en-GB" sz="2000" dirty="0">
                <a:latin typeface="Twinkl Cursive Unlooped" panose="02000000000000000000" pitchFamily="2" charset="0"/>
              </a:rPr>
            </a:br>
            <a:r>
              <a:rPr lang="en-GB" sz="2000" dirty="0">
                <a:latin typeface="Twinkl Cursive Unlooped" panose="02000000000000000000" pitchFamily="2" charset="0"/>
              </a:rPr>
              <a:t>Reading regularly builds confidence, vocabulary, comprehension and independence, helping children to become successful learners.</a:t>
            </a:r>
          </a:p>
          <a:p>
            <a:pPr algn="ctr"/>
            <a:br>
              <a:rPr lang="en-GB" sz="2000" dirty="0">
                <a:latin typeface="Twinkl Cursive Unlooped" panose="02000000000000000000" pitchFamily="2" charset="0"/>
              </a:rPr>
            </a:br>
            <a:r>
              <a:rPr lang="en-GB" sz="2000" dirty="0">
                <a:latin typeface="Twinkl Cursive Unlooped" panose="02000000000000000000" pitchFamily="2" charset="0"/>
              </a:rPr>
              <a:t>Please encourage your child to read for </a:t>
            </a:r>
            <a:r>
              <a:rPr lang="en-GB" sz="2000" b="1" dirty="0">
                <a:latin typeface="Twinkl Cursive Unlooped" panose="02000000000000000000" pitchFamily="2" charset="0"/>
              </a:rPr>
              <a:t>10 minutes each night</a:t>
            </a:r>
            <a:r>
              <a:rPr lang="en-GB" sz="2000" dirty="0">
                <a:latin typeface="Twinkl Cursive Unlooped" panose="02000000000000000000" pitchFamily="2" charset="0"/>
              </a:rPr>
              <a:t> and remember to </a:t>
            </a:r>
            <a:r>
              <a:rPr lang="en-GB" sz="2000" b="1" dirty="0">
                <a:latin typeface="Twinkl Cursive Unlooped" panose="02000000000000000000" pitchFamily="2" charset="0"/>
              </a:rPr>
              <a:t>sign their reading record</a:t>
            </a:r>
            <a:r>
              <a:rPr lang="en-GB" sz="2000" dirty="0">
                <a:latin typeface="Twinkl Cursive Unlooped" panose="02000000000000000000" pitchFamily="2" charset="0"/>
              </a:rPr>
              <a:t>.</a:t>
            </a:r>
          </a:p>
        </p:txBody>
      </p:sp>
      <p:pic>
        <p:nvPicPr>
          <p:cNvPr id="12" name="Picture 11" descr="Silvine A5 Reading Record Book 40 Page, Ruled, Yellow - Pack of 25">
            <a:extLst>
              <a:ext uri="{FF2B5EF4-FFF2-40B4-BE49-F238E27FC236}">
                <a16:creationId xmlns:a16="http://schemas.microsoft.com/office/drawing/2014/main" id="{1DFC39C5-7396-96D0-7C37-67A1EF53C39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278" t="13774" r="22683" b="9269"/>
          <a:stretch>
            <a:fillRect/>
          </a:stretch>
        </p:blipFill>
        <p:spPr>
          <a:xfrm rot="633024">
            <a:off x="7903505" y="2530694"/>
            <a:ext cx="2158292" cy="3017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5689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A6C20-EF43-45B8-A992-C8C91A2E6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Accelerated reader – a love of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01B3F-CA57-422F-BC94-A27DF657FB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Twinkl Cursive Unlooped" panose="02000000000000000000" pitchFamily="2" charset="0"/>
              </a:rPr>
              <a:t>What is Accelerated Reader? </a:t>
            </a:r>
            <a:endParaRPr lang="en-GB" dirty="0">
              <a:latin typeface="Twinkl Cursive Unlooped" panose="02000000000000000000" pitchFamily="2" charset="0"/>
            </a:endParaRPr>
          </a:p>
          <a:p>
            <a:r>
              <a:rPr lang="en-GB" u="sng" dirty="0">
                <a:latin typeface="Twinkl Cursive Unlooped" panose="02000000000000000000" pitchFamily="2" charset="0"/>
                <a:hlinkClick r:id="rId2"/>
              </a:rPr>
              <a:t>Accelerated Reader</a:t>
            </a:r>
            <a:r>
              <a:rPr lang="en-GB" dirty="0">
                <a:latin typeface="Twinkl Cursive Unlooped" panose="02000000000000000000" pitchFamily="2" charset="0"/>
              </a:rPr>
              <a:t> is a computer program that helps teachers manage and monitor children’s independent reading practice. Your child picks a book at their own level and reads it at their own pace. When finished, your child takes a short quiz on the computer. (Passing the quiz is an indication that your child understood what was read.) </a:t>
            </a:r>
          </a:p>
          <a:p>
            <a:r>
              <a:rPr lang="en-GB" dirty="0">
                <a:latin typeface="Twinkl Cursive Unlooped" panose="02000000000000000000" pitchFamily="2" charset="0"/>
              </a:rPr>
              <a:t>Accelerated Reader gives children and teachers feedback based on the quiz results, which the teacher then uses to help your child set goals and direct ongoing reading practice</a:t>
            </a:r>
          </a:p>
        </p:txBody>
      </p:sp>
      <p:pic>
        <p:nvPicPr>
          <p:cNvPr id="4" name="Picture 3" descr="C:\Users\Taylor.jessica\AppData\Local\Microsoft\Windows\INetCache\Content.MSO\CB9B3010.tmp">
            <a:extLst>
              <a:ext uri="{FF2B5EF4-FFF2-40B4-BE49-F238E27FC236}">
                <a16:creationId xmlns:a16="http://schemas.microsoft.com/office/drawing/2014/main" id="{5524D4C6-CD92-413A-8AE7-2C96B52FDA4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4463" y="5073377"/>
            <a:ext cx="2798902" cy="11445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1884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C0A29-BD9E-4A30-B3EF-8DC06DDDC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75B6F-01AB-40D9-80C1-0C454F2EE8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514" y="1923998"/>
            <a:ext cx="5914996" cy="4846320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sz="2400" dirty="0">
                <a:latin typeface="Twinkl Cursive Unlooped" panose="02000000000000000000" pitchFamily="2" charset="0"/>
              </a:rPr>
              <a:t>Each week your child will be expected to complete a combined </a:t>
            </a:r>
            <a:r>
              <a:rPr lang="en-GB" sz="2400" b="1" dirty="0">
                <a:latin typeface="Twinkl Cursive Unlooped" panose="02000000000000000000" pitchFamily="2" charset="0"/>
              </a:rPr>
              <a:t>30 minutes of TTRS and Accelerated Reader </a:t>
            </a:r>
            <a:r>
              <a:rPr lang="en-GB" sz="2400" dirty="0">
                <a:latin typeface="Twinkl Cursive Unlooped" panose="02000000000000000000" pitchFamily="2" charset="0"/>
              </a:rPr>
              <a:t>alongside revising </a:t>
            </a:r>
            <a:r>
              <a:rPr lang="en-GB" sz="2400" b="1" dirty="0">
                <a:latin typeface="Twinkl Cursive Unlooped" panose="02000000000000000000" pitchFamily="2" charset="0"/>
              </a:rPr>
              <a:t>weekly spellings </a:t>
            </a:r>
            <a:r>
              <a:rPr lang="en-GB" sz="2400" dirty="0">
                <a:latin typeface="Twinkl Cursive Unlooped" panose="02000000000000000000" pitchFamily="2" charset="0"/>
              </a:rPr>
              <a:t>using </a:t>
            </a:r>
            <a:r>
              <a:rPr lang="en-GB" sz="2400" dirty="0" err="1">
                <a:latin typeface="Twinkl Cursive Unlooped" panose="02000000000000000000" pitchFamily="2" charset="0"/>
              </a:rPr>
              <a:t>EdShed</a:t>
            </a:r>
            <a:r>
              <a:rPr lang="en-GB" sz="2400" dirty="0">
                <a:latin typeface="Twinkl Cursive Unlooped" panose="02000000000000000000" pitchFamily="2" charset="0"/>
              </a:rPr>
              <a:t> with your child’s individual password.</a:t>
            </a:r>
          </a:p>
          <a:p>
            <a:pPr algn="ctr"/>
            <a:endParaRPr lang="en-GB" sz="2400" b="1" dirty="0">
              <a:latin typeface="Twinkl Cursive Unlooped" panose="02000000000000000000" pitchFamily="2" charset="0"/>
            </a:endParaRPr>
          </a:p>
          <a:p>
            <a:pPr algn="ctr"/>
            <a:r>
              <a:rPr lang="en-GB" sz="2400" dirty="0">
                <a:latin typeface="Twinkl Cursive Unlooped" panose="02000000000000000000" pitchFamily="2" charset="0"/>
              </a:rPr>
              <a:t>To prepare for secondary school, in Year 6, children are expected to complete their </a:t>
            </a:r>
            <a:r>
              <a:rPr lang="en-GB" sz="2400" b="1" dirty="0">
                <a:latin typeface="Twinkl Cursive Unlooped" panose="02000000000000000000" pitchFamily="2" charset="0"/>
              </a:rPr>
              <a:t>Fast 5 on three evenings across the week. </a:t>
            </a:r>
            <a:r>
              <a:rPr lang="en-GB" sz="2400" dirty="0">
                <a:latin typeface="Twinkl Cursive Unlooped" panose="02000000000000000000" pitchFamily="2" charset="0"/>
              </a:rPr>
              <a:t>This consists of 5 maths or grammar questions to complete at home and bring into school ready to mark the next morning. If your child is struggling with a question, please encourage them to attempt it and not worry as we will work through the answers together in class. We will start this next week!</a:t>
            </a:r>
          </a:p>
          <a:p>
            <a:pPr algn="ctr"/>
            <a:endParaRPr lang="en-GB" sz="2400" dirty="0">
              <a:latin typeface="Twinkl Cursive Unlooped" panose="02000000000000000000" pitchFamily="2" charset="0"/>
            </a:endParaRPr>
          </a:p>
          <a:p>
            <a:pPr algn="ctr"/>
            <a:r>
              <a:rPr lang="en-GB" sz="2400" dirty="0">
                <a:latin typeface="Twinkl Cursive Unlooped" panose="02000000000000000000" pitchFamily="2" charset="0"/>
              </a:rPr>
              <a:t>On Mondays, children will take home a Let’s Talk Tuesday to answer in their reading records for the next morning. We encourage children to share this with you at home. We will also start this next week!</a:t>
            </a:r>
          </a:p>
        </p:txBody>
      </p:sp>
      <p:pic>
        <p:nvPicPr>
          <p:cNvPr id="5" name="Picture 4" descr="NumBots | ttrs-logo">
            <a:extLst>
              <a:ext uri="{FF2B5EF4-FFF2-40B4-BE49-F238E27FC236}">
                <a16:creationId xmlns:a16="http://schemas.microsoft.com/office/drawing/2014/main" id="{4759438D-41F1-70A6-E79B-346B75B32D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4604" y="3138646"/>
            <a:ext cx="2407062" cy="1757007"/>
          </a:xfrm>
          <a:prstGeom prst="rect">
            <a:avLst/>
          </a:prstGeom>
        </p:spPr>
      </p:pic>
      <p:pic>
        <p:nvPicPr>
          <p:cNvPr id="7" name="Picture 6" descr="C:\Users\Taylor.jessica\AppData\Local\Microsoft\Windows\INetCache\Content.MSO\CB9B3010.tmp">
            <a:extLst>
              <a:ext uri="{FF2B5EF4-FFF2-40B4-BE49-F238E27FC236}">
                <a16:creationId xmlns:a16="http://schemas.microsoft.com/office/drawing/2014/main" id="{81E22251-B6BE-ACE9-BC76-18A2BD68F94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702" y="2093957"/>
            <a:ext cx="2798902" cy="1144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EdShed Web Game - Spelling Shed and MathShed">
            <a:extLst>
              <a:ext uri="{FF2B5EF4-FFF2-40B4-BE49-F238E27FC236}">
                <a16:creationId xmlns:a16="http://schemas.microsoft.com/office/drawing/2014/main" id="{468E935D-EF25-9910-3D51-795EE4252D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0101" y="5065065"/>
            <a:ext cx="2586103" cy="1361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8284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D2BF0-4164-FCA4-3F87-7F3F1B08B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A55BBC-BCA3-DBEE-7AF3-FA911E67ACC7}"/>
              </a:ext>
            </a:extLst>
          </p:cNvPr>
          <p:cNvSpPr txBox="1"/>
          <p:nvPr/>
        </p:nvSpPr>
        <p:spPr>
          <a:xfrm>
            <a:off x="1294120" y="2432568"/>
            <a:ext cx="960167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Twinkl Cursive Unlooped" panose="02000000000000000000" pitchFamily="2" charset="0"/>
              </a:rPr>
              <a:t>Key Stage 2 (KS2) SATs week for 2027 will run from </a:t>
            </a:r>
            <a:r>
              <a:rPr lang="en-GB" sz="3200" b="1" u="sng" dirty="0">
                <a:latin typeface="Twinkl Cursive Unlooped" panose="02000000000000000000" pitchFamily="2" charset="0"/>
              </a:rPr>
              <a:t>Monday 10</a:t>
            </a:r>
            <a:r>
              <a:rPr lang="en-GB" sz="3200" b="1" u="sng" baseline="30000" dirty="0">
                <a:latin typeface="Twinkl Cursive Unlooped" panose="02000000000000000000" pitchFamily="2" charset="0"/>
              </a:rPr>
              <a:t>th</a:t>
            </a:r>
            <a:r>
              <a:rPr lang="en-GB" sz="3200" b="1" u="sng" dirty="0">
                <a:latin typeface="Twinkl Cursive Unlooped" panose="02000000000000000000" pitchFamily="2" charset="0"/>
              </a:rPr>
              <a:t> to Thursday 13</a:t>
            </a:r>
            <a:r>
              <a:rPr lang="en-GB" sz="3200" b="1" u="sng" baseline="30000" dirty="0">
                <a:latin typeface="Twinkl Cursive Unlooped" panose="02000000000000000000" pitchFamily="2" charset="0"/>
              </a:rPr>
              <a:t>th</a:t>
            </a:r>
            <a:r>
              <a:rPr lang="en-GB" sz="3200" b="1" u="sng" dirty="0">
                <a:latin typeface="Twinkl Cursive Unlooped" panose="02000000000000000000" pitchFamily="2" charset="0"/>
              </a:rPr>
              <a:t> May 2027.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178397-1B37-CB98-92BD-A29C91B20FA3}"/>
              </a:ext>
            </a:extLst>
          </p:cNvPr>
          <p:cNvSpPr txBox="1"/>
          <p:nvPr/>
        </p:nvSpPr>
        <p:spPr>
          <a:xfrm>
            <a:off x="1294120" y="3819218"/>
            <a:ext cx="960167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latin typeface="Twinkl Cursive Unlooped" panose="02000000000000000000" pitchFamily="2" charset="0"/>
              </a:rPr>
              <a:t>Monday</a:t>
            </a:r>
            <a:r>
              <a:rPr lang="en-GB" sz="2800" dirty="0">
                <a:latin typeface="Twinkl Cursive Unlooped" panose="02000000000000000000" pitchFamily="2" charset="0"/>
              </a:rPr>
              <a:t> – Grammar and Spelling</a:t>
            </a:r>
          </a:p>
          <a:p>
            <a:pPr algn="ctr"/>
            <a:r>
              <a:rPr lang="en-GB" sz="2800" b="1" dirty="0">
                <a:latin typeface="Twinkl Cursive Unlooped" panose="02000000000000000000" pitchFamily="2" charset="0"/>
              </a:rPr>
              <a:t>Tuesday</a:t>
            </a:r>
            <a:r>
              <a:rPr lang="en-GB" sz="2800" dirty="0">
                <a:latin typeface="Twinkl Cursive Unlooped" panose="02000000000000000000" pitchFamily="2" charset="0"/>
              </a:rPr>
              <a:t> – Reading</a:t>
            </a:r>
          </a:p>
          <a:p>
            <a:pPr algn="ctr"/>
            <a:r>
              <a:rPr lang="en-GB" sz="2800" b="1" dirty="0">
                <a:latin typeface="Twinkl Cursive Unlooped" panose="02000000000000000000" pitchFamily="2" charset="0"/>
              </a:rPr>
              <a:t>Wednesday</a:t>
            </a:r>
            <a:r>
              <a:rPr lang="en-GB" sz="2800" dirty="0">
                <a:latin typeface="Twinkl Cursive Unlooped" panose="02000000000000000000" pitchFamily="2" charset="0"/>
              </a:rPr>
              <a:t> – Arithmetic and Reasoning 1</a:t>
            </a:r>
          </a:p>
          <a:p>
            <a:pPr algn="ctr"/>
            <a:r>
              <a:rPr lang="en-GB" sz="2800" b="1" dirty="0">
                <a:latin typeface="Twinkl Cursive Unlooped" panose="02000000000000000000" pitchFamily="2" charset="0"/>
              </a:rPr>
              <a:t>Thursday</a:t>
            </a:r>
            <a:r>
              <a:rPr lang="en-GB" sz="2800" dirty="0">
                <a:latin typeface="Twinkl Cursive Unlooped" panose="02000000000000000000" pitchFamily="2" charset="0"/>
              </a:rPr>
              <a:t> – Reasoning 2</a:t>
            </a:r>
          </a:p>
          <a:p>
            <a:pPr algn="ctr"/>
            <a:r>
              <a:rPr lang="en-GB" sz="2800" b="1" dirty="0">
                <a:latin typeface="Twinkl Cursive Unlooped" panose="02000000000000000000" pitchFamily="2" charset="0"/>
              </a:rPr>
              <a:t>Friday</a:t>
            </a:r>
            <a:r>
              <a:rPr lang="en-GB" sz="2800" dirty="0">
                <a:latin typeface="Twinkl Cursive Unlooped" panose="02000000000000000000" pitchFamily="2" charset="0"/>
              </a:rPr>
              <a:t> – Celebration Day!!</a:t>
            </a:r>
          </a:p>
        </p:txBody>
      </p:sp>
    </p:spTree>
    <p:extLst>
      <p:ext uri="{BB962C8B-B14F-4D97-AF65-F5344CB8AC3E}">
        <p14:creationId xmlns:p14="http://schemas.microsoft.com/office/powerpoint/2010/main" val="7799183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08E64B-5BA9-F012-7051-A3CAD8132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9FA65-5E4E-7DD3-4883-6D9F2B2E9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Robinwood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C9BBC4-822F-8875-33E6-0114BDABF5F3}"/>
              </a:ext>
            </a:extLst>
          </p:cNvPr>
          <p:cNvSpPr txBox="1"/>
          <p:nvPr/>
        </p:nvSpPr>
        <p:spPr>
          <a:xfrm>
            <a:off x="1395272" y="2153862"/>
            <a:ext cx="960167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latin typeface="Twinkl Cursive Unlooped" panose="02000000000000000000" pitchFamily="2" charset="0"/>
              </a:rPr>
              <a:t>16</a:t>
            </a:r>
            <a:r>
              <a:rPr lang="en-GB" sz="4400" b="1" baseline="30000" dirty="0">
                <a:latin typeface="Twinkl Cursive Unlooped" panose="02000000000000000000" pitchFamily="2" charset="0"/>
              </a:rPr>
              <a:t>th</a:t>
            </a:r>
            <a:r>
              <a:rPr lang="en-GB" sz="4400" b="1" dirty="0">
                <a:latin typeface="Twinkl Cursive Unlooped" panose="02000000000000000000" pitchFamily="2" charset="0"/>
              </a:rPr>
              <a:t> to 18</a:t>
            </a:r>
            <a:r>
              <a:rPr lang="en-GB" sz="4400" b="1" baseline="30000" dirty="0">
                <a:latin typeface="Twinkl Cursive Unlooped" panose="02000000000000000000" pitchFamily="2" charset="0"/>
              </a:rPr>
              <a:t>th</a:t>
            </a:r>
            <a:r>
              <a:rPr lang="en-GB" sz="4400" b="1" dirty="0">
                <a:latin typeface="Twinkl Cursive Unlooped" panose="02000000000000000000" pitchFamily="2" charset="0"/>
              </a:rPr>
              <a:t> November 2026</a:t>
            </a:r>
            <a:endParaRPr lang="en-GB" sz="4400" dirty="0">
              <a:latin typeface="Twinkl Cursive Unlooped" panose="02000000000000000000" pitchFamily="2" charset="0"/>
            </a:endParaRPr>
          </a:p>
        </p:txBody>
      </p:sp>
      <p:pic>
        <p:nvPicPr>
          <p:cNvPr id="3" name="Picture 2" descr="Robinwood Activity Centres">
            <a:extLst>
              <a:ext uri="{FF2B5EF4-FFF2-40B4-BE49-F238E27FC236}">
                <a16:creationId xmlns:a16="http://schemas.microsoft.com/office/drawing/2014/main" id="{7684BAEE-0227-DFE8-132A-1328395DFB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5066" y="3284230"/>
            <a:ext cx="2739784" cy="2732935"/>
          </a:xfrm>
          <a:prstGeom prst="rect">
            <a:avLst/>
          </a:prstGeom>
        </p:spPr>
      </p:pic>
      <p:pic>
        <p:nvPicPr>
          <p:cNvPr id="4" name="Picture 3" descr="Year 3 and 4 trip to Robinwood - Newcastle School for Boys">
            <a:extLst>
              <a:ext uri="{FF2B5EF4-FFF2-40B4-BE49-F238E27FC236}">
                <a16:creationId xmlns:a16="http://schemas.microsoft.com/office/drawing/2014/main" id="{3E4E3FD4-222C-AD92-C7A1-C75A2EC917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109" y="3172562"/>
            <a:ext cx="3941697" cy="2956273"/>
          </a:xfrm>
          <a:prstGeom prst="rect">
            <a:avLst/>
          </a:prstGeom>
        </p:spPr>
      </p:pic>
      <p:pic>
        <p:nvPicPr>
          <p:cNvPr id="6" name="Picture 5" descr="Robinwood Residential | Withington Girls' School">
            <a:extLst>
              <a:ext uri="{FF2B5EF4-FFF2-40B4-BE49-F238E27FC236}">
                <a16:creationId xmlns:a16="http://schemas.microsoft.com/office/drawing/2014/main" id="{86099A16-BFEE-EB39-43A7-48F8B9F5C0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6194" y="3172562"/>
            <a:ext cx="3941697" cy="3153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9228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531D5-9B23-4C9C-8714-2F2004FFC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find out more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F7C7C2-F800-4F6D-820E-6A778D0BD3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7007" y="1913470"/>
            <a:ext cx="9991423" cy="743094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Unlooped" panose="02000000000000000000" pitchFamily="2" charset="0"/>
              </a:rPr>
              <a:t>Our school website: </a:t>
            </a:r>
            <a:r>
              <a:rPr lang="en-GB" b="0" dirty="0">
                <a:latin typeface="Twinkl Cursive Unlooped" panose="02000000000000000000" pitchFamily="2" charset="0"/>
                <a:ea typeface="+mn-lt"/>
                <a:cs typeface="+mn-lt"/>
              </a:rPr>
              <a:t>New website is live!</a:t>
            </a:r>
            <a:endParaRPr lang="en-GB" dirty="0">
              <a:latin typeface="Twinkl Cursive Unlooped" panose="02000000000000000000" pitchFamily="2" charset="0"/>
              <a:ea typeface="+mn-lt"/>
              <a:cs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382FC7-8596-8F6A-EF62-51589FFA9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8480" y="2979805"/>
            <a:ext cx="8239760" cy="299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8197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EB18F-FC44-4A64-A2C3-900E29C00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277" y="284176"/>
            <a:ext cx="3670874" cy="1508760"/>
          </a:xfrm>
        </p:spPr>
        <p:txBody>
          <a:bodyPr>
            <a:normAutofit/>
          </a:bodyPr>
          <a:lstStyle/>
          <a:p>
            <a:r>
              <a:rPr lang="en-GB" sz="3700"/>
              <a:t>If you need to talk to us…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99DDF-1A12-43F9-A723-3C16D76FE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277" y="2011680"/>
            <a:ext cx="3676678" cy="4206240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Unlooped" panose="02000000000000000000" pitchFamily="2" charset="0"/>
              </a:rPr>
              <a:t>We can pass on small pieces of information at the beginning of the day.</a:t>
            </a:r>
          </a:p>
          <a:p>
            <a:endParaRPr lang="en-GB" dirty="0">
              <a:latin typeface="Twinkl Cursive Unlooped" panose="02000000000000000000" pitchFamily="2" charset="0"/>
            </a:endParaRPr>
          </a:p>
          <a:p>
            <a:r>
              <a:rPr lang="en-GB" dirty="0">
                <a:latin typeface="Twinkl Cursive Unlooped" panose="02000000000000000000" pitchFamily="2" charset="0"/>
              </a:rPr>
              <a:t>If you would like to talk more in-depth, please make an appointment with the office. We’re here to listen and address things as soon as possible.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4DBFBD2-23B9-4007-B82F-D0C3944070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5190" y="0"/>
            <a:ext cx="756681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904E4F90-F8D0-5A24-BC05-CEDF4A236B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572"/>
          <a:stretch>
            <a:fillRect/>
          </a:stretch>
        </p:blipFill>
        <p:spPr>
          <a:xfrm>
            <a:off x="5262368" y="598634"/>
            <a:ext cx="6283602" cy="561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422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3</TotalTime>
  <Words>614</Words>
  <Application>Microsoft Office PowerPoint</Application>
  <PresentationFormat>Widescreen</PresentationFormat>
  <Paragraphs>60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Calibri</vt:lpstr>
      <vt:lpstr>Corbel</vt:lpstr>
      <vt:lpstr>Twinkl Cursive Unlooped</vt:lpstr>
      <vt:lpstr>Wingdings</vt:lpstr>
      <vt:lpstr>Banded</vt:lpstr>
      <vt:lpstr>Welcome to the FORGET-ME-NOT Class</vt:lpstr>
      <vt:lpstr>values</vt:lpstr>
      <vt:lpstr>Dream team</vt:lpstr>
      <vt:lpstr>School rules</vt:lpstr>
      <vt:lpstr>Attendance and punctuality</vt:lpstr>
      <vt:lpstr>PowerPoint Presentation</vt:lpstr>
      <vt:lpstr>Uniform</vt:lpstr>
      <vt:lpstr>PE – Physical education</vt:lpstr>
      <vt:lpstr>Reading</vt:lpstr>
      <vt:lpstr>Accelerated reader – a love of reading</vt:lpstr>
      <vt:lpstr>homework</vt:lpstr>
      <vt:lpstr>SATS</vt:lpstr>
      <vt:lpstr>Robinwood</vt:lpstr>
      <vt:lpstr>How to find out more</vt:lpstr>
      <vt:lpstr>If you need to talk to us…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Behaviour update</dc:title>
  <dc:creator>Gavin Johnston</dc:creator>
  <cp:lastModifiedBy>Erin Richardson</cp:lastModifiedBy>
  <cp:revision>32</cp:revision>
  <dcterms:created xsi:type="dcterms:W3CDTF">2021-09-05T09:47:29Z</dcterms:created>
  <dcterms:modified xsi:type="dcterms:W3CDTF">2026-09-07T16:31:37Z</dcterms:modified>
</cp:coreProperties>
</file>