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97" r:id="rId2"/>
    <p:sldId id="296" r:id="rId3"/>
    <p:sldId id="261" r:id="rId4"/>
    <p:sldId id="298" r:id="rId5"/>
    <p:sldId id="308" r:id="rId6"/>
    <p:sldId id="321" r:id="rId7"/>
    <p:sldId id="300" r:id="rId8"/>
    <p:sldId id="322" r:id="rId9"/>
    <p:sldId id="302" r:id="rId10"/>
    <p:sldId id="303" r:id="rId11"/>
    <p:sldId id="305" r:id="rId12"/>
    <p:sldId id="310" r:id="rId13"/>
    <p:sldId id="311" r:id="rId14"/>
    <p:sldId id="320" r:id="rId15"/>
    <p:sldId id="317" r:id="rId16"/>
    <p:sldId id="316" r:id="rId17"/>
    <p:sldId id="323" r:id="rId18"/>
    <p:sldId id="32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1B95DF-EADC-A0E5-0C45-3E40549A324E}" v="3" dt="2025-08-31T13:11:13.838"/>
    <p1510:client id="{27BB6E91-5E5C-793C-F7D4-6D1227D2F037}" v="66" dt="2025-09-02T05:42:52.830"/>
    <p1510:client id="{3D8A00B7-C357-166C-22FC-7064B206BC36}" v="29" dt="2025-08-31T11:12:24.5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0FE663-1C3C-45C6-878D-C6342FB132E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145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Welcome to snowdrops</a:t>
            </a:r>
            <a:endParaRPr lang="en-US" dirty="0"/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5" name="Picture 4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0529D34A-43A5-4E69-BB3A-933E95EA0D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3972" y="3562361"/>
            <a:ext cx="2623352" cy="262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31AFA-C7BC-4F16-8B98-03653B502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0672" y="-206317"/>
            <a:ext cx="10215024" cy="4006392"/>
          </a:xfrm>
        </p:spPr>
        <p:txBody>
          <a:bodyPr/>
          <a:lstStyle/>
          <a:p>
            <a:r>
              <a:rPr lang="en-GB" sz="4000" b="1" dirty="0">
                <a:solidFill>
                  <a:schemeClr val="tx1"/>
                </a:solidFill>
              </a:rPr>
              <a:t>Our vision and Values:</a:t>
            </a:r>
            <a:br>
              <a:rPr lang="en-GB" sz="4000" b="1" dirty="0">
                <a:solidFill>
                  <a:schemeClr val="tx1"/>
                </a:solidFill>
              </a:rPr>
            </a:br>
            <a:br>
              <a:rPr lang="en-GB" sz="1800" dirty="0">
                <a:solidFill>
                  <a:schemeClr val="tx1"/>
                </a:solidFill>
              </a:rPr>
            </a:br>
            <a:br>
              <a:rPr lang="en-GB" sz="3600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8A5B5-355F-4530-99DD-711D59799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64" y="2130837"/>
            <a:ext cx="8202892" cy="4246814"/>
          </a:xfrm>
          <a:prstGeom prst="rect">
            <a:avLst/>
          </a:prstGeom>
        </p:spPr>
      </p:pic>
      <p:pic>
        <p:nvPicPr>
          <p:cNvPr id="3" name="Picture 2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203FCAFD-6CFA-02B9-028B-DBCC53FA2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2163" y="819161"/>
            <a:ext cx="2623352" cy="262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24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 dirty="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 dirty="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 dirty="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 dirty="0"/>
              <a:t>Care for the school environment</a:t>
            </a:r>
          </a:p>
        </p:txBody>
      </p:sp>
      <p:pic>
        <p:nvPicPr>
          <p:cNvPr id="6" name="Picture 5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50884EB2-E6AE-2857-6380-AE87BCA26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0750" y="166018"/>
            <a:ext cx="2104909" cy="210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85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  <p:pic>
        <p:nvPicPr>
          <p:cNvPr id="6" name="Picture 5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2AB1C847-5597-399B-4F1D-6D981B743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0750" y="166018"/>
            <a:ext cx="2104909" cy="210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603504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/>
              <a:t>Smart uniform sets the tone for a day of learning.</a:t>
            </a:r>
          </a:p>
          <a:p>
            <a:endParaRPr lang="en-US" sz="3200"/>
          </a:p>
          <a:p>
            <a:r>
              <a:rPr lang="en-US" sz="3200" dirty="0"/>
              <a:t>Remember school shoes, stud earrings (if pierced)and smart hairstyles.</a:t>
            </a:r>
          </a:p>
          <a:p>
            <a:r>
              <a:rPr lang="en-US" sz="3200" dirty="0"/>
              <a:t>No </a:t>
            </a:r>
            <a:r>
              <a:rPr lang="en-US" sz="3200" dirty="0" err="1"/>
              <a:t>squishies</a:t>
            </a:r>
            <a:r>
              <a:rPr lang="en-US" sz="3200" dirty="0"/>
              <a:t>  - health and safety</a:t>
            </a:r>
          </a:p>
        </p:txBody>
      </p:sp>
      <p:pic>
        <p:nvPicPr>
          <p:cNvPr id="5" name="Picture 4" descr="A group of children in clothing&#10;&#10;AI-generated content may be incorrect.">
            <a:extLst>
              <a:ext uri="{FF2B5EF4-FFF2-40B4-BE49-F238E27FC236}">
                <a16:creationId xmlns:a16="http://schemas.microsoft.com/office/drawing/2014/main" id="{FC51D268-9C4F-0227-15EB-0C96A2365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0216" y="2372264"/>
            <a:ext cx="2486927" cy="347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79"/>
            <a:ext cx="5059654" cy="44706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 is part of the National Curriculum.</a:t>
            </a:r>
          </a:p>
          <a:p>
            <a:r>
              <a:rPr lang="en-GB" dirty="0"/>
              <a:t>Our PE days are Thursday  and Friday</a:t>
            </a:r>
          </a:p>
          <a:p>
            <a:r>
              <a:rPr lang="en-GB" dirty="0"/>
              <a:t>Children are to come in their plain white PE tops or school polo-shirt for the day.</a:t>
            </a:r>
          </a:p>
          <a:p>
            <a:r>
              <a:rPr lang="en-GB" dirty="0"/>
              <a:t>Children can wear plain black tracksuit bottoms/ leggings and school jumpers if it is cold. Usually shorts. Trainers must be worn.</a:t>
            </a:r>
          </a:p>
          <a:p>
            <a:r>
              <a:rPr lang="en-GB" dirty="0"/>
              <a:t>Other clothing is </a:t>
            </a:r>
            <a:r>
              <a:rPr lang="en-GB" b="1" dirty="0"/>
              <a:t>not</a:t>
            </a:r>
            <a:r>
              <a:rPr lang="en-GB" dirty="0"/>
              <a:t> allowed.</a:t>
            </a:r>
          </a:p>
          <a:p>
            <a:endParaRPr lang="en-GB" dirty="0"/>
          </a:p>
        </p:txBody>
      </p:sp>
      <p:pic>
        <p:nvPicPr>
          <p:cNvPr id="7" name="Picture 6" descr="A group of children in blue shirts&#10;&#10;AI-generated content may be incorrect.">
            <a:extLst>
              <a:ext uri="{FF2B5EF4-FFF2-40B4-BE49-F238E27FC236}">
                <a16:creationId xmlns:a16="http://schemas.microsoft.com/office/drawing/2014/main" id="{C3D7D00A-CEFA-4335-96E4-68C72AAB48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70028" y="3070176"/>
            <a:ext cx="4768828" cy="3576621"/>
          </a:xfrm>
          <a:prstGeom prst="rect">
            <a:avLst/>
          </a:prstGeom>
        </p:spPr>
      </p:pic>
      <p:pic>
        <p:nvPicPr>
          <p:cNvPr id="8" name="Picture 7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E45F49C0-8638-9812-AA13-C54CF7764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8110" y="166018"/>
            <a:ext cx="1957549" cy="195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9" y="4114799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097" y="3917314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58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RWInc</a:t>
            </a:r>
            <a:r>
              <a:rPr lang="en-GB"/>
              <a:t>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fontAlgn="t">
              <a:buNone/>
            </a:pPr>
            <a:r>
              <a:rPr lang="en-GB" b="1"/>
              <a:t>Reading</a:t>
            </a:r>
            <a:endParaRPr lang="en-GB"/>
          </a:p>
          <a:p>
            <a:pPr fontAlgn="t"/>
            <a:r>
              <a:rPr lang="en-GB"/>
              <a:t>When using RWI to read the children will:</a:t>
            </a:r>
          </a:p>
          <a:p>
            <a:pPr lvl="0" fontAlgn="t"/>
            <a:r>
              <a:rPr lang="en-GB"/>
              <a:t>Learn 44 sounds and the corresponding letter/letter groups using simple prompts</a:t>
            </a:r>
          </a:p>
          <a:p>
            <a:pPr lvl="0" fontAlgn="t"/>
            <a:r>
              <a:rPr lang="en-GB"/>
              <a:t>Learn to read words using sound blending (Fred talk)</a:t>
            </a:r>
          </a:p>
          <a:p>
            <a:pPr lvl="0" fontAlgn="t"/>
            <a:r>
              <a:rPr lang="en-GB"/>
              <a:t>Read lively stories featuring words they have learnt to sound out</a:t>
            </a:r>
          </a:p>
          <a:p>
            <a:pPr lvl="0" fontAlgn="t"/>
            <a:r>
              <a:rPr lang="en-GB"/>
              <a:t>Show that they comprehend the stories by answering 'Find It' and 'Prove It’</a:t>
            </a:r>
          </a:p>
          <a:p>
            <a:r>
              <a:rPr lang="en-GB"/>
              <a:t>Miss Knowles is our phonics leader.</a:t>
            </a:r>
          </a:p>
          <a:p>
            <a:r>
              <a:rPr lang="en-GB"/>
              <a:t>Children </a:t>
            </a:r>
            <a:r>
              <a:rPr lang="en-GB" b="1"/>
              <a:t>will</a:t>
            </a:r>
            <a:r>
              <a:rPr lang="en-GB"/>
              <a:t> read every day in school and </a:t>
            </a:r>
            <a:r>
              <a:rPr lang="en-GB" b="1"/>
              <a:t>we expect </a:t>
            </a:r>
            <a:r>
              <a:rPr lang="en-GB"/>
              <a:t>them to read every day at home.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71" y="1616558"/>
            <a:ext cx="2186987" cy="571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is Accelerated Reader? </a:t>
            </a:r>
            <a:endParaRPr lang="en-GB"/>
          </a:p>
          <a:p>
            <a:r>
              <a:rPr lang="en-GB" u="sng">
                <a:hlinkClick r:id="rId2"/>
              </a:rPr>
              <a:t>Accelerated Reader</a:t>
            </a:r>
            <a:r>
              <a:rPr lang="en-GB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24" y="5069822"/>
            <a:ext cx="2798902" cy="1144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A3A36344-CC2B-A0C9-E36D-8D2489C23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0750" y="166018"/>
            <a:ext cx="2104909" cy="210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Homework in Lower KS2 consists of:</a:t>
            </a:r>
          </a:p>
          <a:p>
            <a:pPr lvl="1"/>
            <a:r>
              <a:rPr lang="en-GB" dirty="0"/>
              <a:t>Daily reading</a:t>
            </a:r>
          </a:p>
          <a:p>
            <a:pPr lvl="1"/>
            <a:r>
              <a:rPr lang="en-GB" dirty="0"/>
              <a:t>Spelling</a:t>
            </a:r>
          </a:p>
          <a:p>
            <a:pPr lvl="1"/>
            <a:r>
              <a:rPr lang="en-GB" dirty="0"/>
              <a:t>Times tables </a:t>
            </a:r>
          </a:p>
          <a:p>
            <a:pPr lvl="1"/>
            <a:r>
              <a:rPr lang="en-GB" dirty="0"/>
              <a:t>It is set on a Friday and ‘collected’ on a Friday.</a:t>
            </a:r>
          </a:p>
          <a:p>
            <a:pPr lvl="1"/>
            <a:r>
              <a:rPr lang="en-GB" dirty="0"/>
              <a:t>This sets good habits for moving on in education and the world of work.</a:t>
            </a:r>
          </a:p>
          <a:p>
            <a:pPr lvl="1"/>
            <a:r>
              <a:rPr lang="en-GB" dirty="0"/>
              <a:t>It is tightly focused on core learning – it helps to build perseverance.</a:t>
            </a:r>
          </a:p>
          <a:p>
            <a:pPr lvl="1"/>
            <a:r>
              <a:rPr lang="en-GB" dirty="0"/>
              <a:t>Teachers will keep a record of children who complete homework.</a:t>
            </a:r>
          </a:p>
        </p:txBody>
      </p:sp>
      <p:pic>
        <p:nvPicPr>
          <p:cNvPr id="6" name="Picture 5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FA843F56-857F-CBEB-7A38-94FDBA612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0750" y="166018"/>
            <a:ext cx="2104909" cy="210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Timetable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F2C0FD9-96BC-21A2-A0E6-218A9017BC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C901A9-68E9-7006-AA8A-B66B22C29C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919" y="1476006"/>
            <a:ext cx="10031225" cy="527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02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3-4 Curriculum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6CC16D-54BB-4EC8-1B9F-0008B361AE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2997" y="2011363"/>
            <a:ext cx="9344419" cy="420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633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EE8251-755D-A571-0496-8B8192FDF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172" y="751159"/>
            <a:ext cx="11847656" cy="535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452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A954F-42AB-ECB0-DBD7-A8E7ADB94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Skills to Support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93FCE-EEF3-A4FD-CC06-42A964AE8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/>
              <a:t>All children MUST be fluent  in their times tables by the end of year 4. </a:t>
            </a:r>
            <a:br>
              <a:rPr lang="en-GB" sz="3600" dirty="0"/>
            </a:br>
            <a:endParaRPr lang="en-GB" sz="3600" dirty="0"/>
          </a:p>
          <a:p>
            <a:r>
              <a:rPr lang="en-GB" sz="3600" dirty="0"/>
              <a:t>They need to have quick recall of all multiplication facts ready for the MTC statutory assessment in June. 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These need to be practised at home!</a:t>
            </a:r>
          </a:p>
        </p:txBody>
      </p:sp>
    </p:spTree>
    <p:extLst>
      <p:ext uri="{BB962C8B-B14F-4D97-AF65-F5344CB8AC3E}">
        <p14:creationId xmlns:p14="http://schemas.microsoft.com/office/powerpoint/2010/main" val="2225740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Helping your child reach their </a:t>
            </a:r>
            <a:br>
              <a:rPr lang="en-GB" dirty="0"/>
            </a:br>
            <a:r>
              <a:rPr lang="en-GB" dirty="0"/>
              <a:t>full potential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Talk to us if you have any concerns</a:t>
            </a:r>
          </a:p>
          <a:p>
            <a:r>
              <a:rPr lang="en-GB" sz="3200" dirty="0"/>
              <a:t>Ensure your child is in school every day and on time</a:t>
            </a:r>
          </a:p>
          <a:p>
            <a:r>
              <a:rPr lang="en-GB" sz="3200" dirty="0"/>
              <a:t>Listen to your child read daily or ensure they read daily independently</a:t>
            </a:r>
          </a:p>
          <a:p>
            <a:r>
              <a:rPr lang="en-GB" sz="3200" dirty="0"/>
              <a:t>Ensure they bring their reading book into school every day</a:t>
            </a:r>
          </a:p>
          <a:p>
            <a:r>
              <a:rPr lang="en-GB" sz="3200" dirty="0"/>
              <a:t>Ensure homework is completed and handed in on time or completed on line </a:t>
            </a:r>
          </a:p>
        </p:txBody>
      </p:sp>
      <p:pic>
        <p:nvPicPr>
          <p:cNvPr id="6" name="Picture 5" descr="Snowdrop Flower Care: How To Grow This Early Spring Bloomer | Gardening Know How">
            <a:extLst>
              <a:ext uri="{FF2B5EF4-FFF2-40B4-BE49-F238E27FC236}">
                <a16:creationId xmlns:a16="http://schemas.microsoft.com/office/drawing/2014/main" id="{B3FD3607-A1C5-37F2-AF2F-E1FDF9DD9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0750" y="166018"/>
            <a:ext cx="2104909" cy="210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2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ready to launch VERY soon!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12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/>
          </a:bodyPr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2368" y="598634"/>
            <a:ext cx="6283602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871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511</TotalTime>
  <Words>671</Words>
  <Application>Microsoft Office PowerPoint</Application>
  <PresentationFormat>Widescreen</PresentationFormat>
  <Paragraphs>68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Corbel</vt:lpstr>
      <vt:lpstr>Wingdings</vt:lpstr>
      <vt:lpstr>Banded</vt:lpstr>
      <vt:lpstr>Welcome to snowdrops</vt:lpstr>
      <vt:lpstr>Our vision and Values:   </vt:lpstr>
      <vt:lpstr>School rules</vt:lpstr>
      <vt:lpstr>Attendance and punctuality</vt:lpstr>
      <vt:lpstr>PowerPoint Presentation</vt:lpstr>
      <vt:lpstr>Uniform</vt:lpstr>
      <vt:lpstr>PE – Physical education</vt:lpstr>
      <vt:lpstr>#WDPSYearofReading</vt:lpstr>
      <vt:lpstr>RWInc – our method to teach phonics</vt:lpstr>
      <vt:lpstr>Accelerated reader – a love of reading</vt:lpstr>
      <vt:lpstr>homework</vt:lpstr>
      <vt:lpstr>Class Timetable </vt:lpstr>
      <vt:lpstr>Year 3-4 Curriculum</vt:lpstr>
      <vt:lpstr>PowerPoint Presentation</vt:lpstr>
      <vt:lpstr>Basic Skills to Support your child</vt:lpstr>
      <vt:lpstr>Helping your child reach their  full potential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Singleton, Sarah</cp:lastModifiedBy>
  <cp:revision>44</cp:revision>
  <dcterms:created xsi:type="dcterms:W3CDTF">2021-09-05T09:47:29Z</dcterms:created>
  <dcterms:modified xsi:type="dcterms:W3CDTF">2026-09-07T16:32:55Z</dcterms:modified>
</cp:coreProperties>
</file>